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57" r:id="rId21"/>
    <p:sldId id="279" r:id="rId22"/>
    <p:sldId id="258" r:id="rId23"/>
    <p:sldId id="280" r:id="rId24"/>
    <p:sldId id="281" r:id="rId25"/>
    <p:sldId id="282" r:id="rId26"/>
    <p:sldId id="283" r:id="rId27"/>
    <p:sldId id="284" r:id="rId28"/>
    <p:sldId id="285" r:id="rId29"/>
    <p:sldId id="286" r:id="rId30"/>
    <p:sldId id="287" r:id="rId31"/>
    <p:sldId id="288" r:id="rId32"/>
    <p:sldId id="259"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03/03/2016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2204864"/>
            <a:ext cx="7772400" cy="2187674"/>
          </a:xfrm>
          <a:solidFill>
            <a:schemeClr val="bg2">
              <a:lumMod val="90000"/>
            </a:schemeClr>
          </a:solidFill>
          <a:scene3d>
            <a:camera prst="orthographicFront"/>
            <a:lightRig rig="threePt" dir="t"/>
          </a:scene3d>
          <a:sp3d>
            <a:bevelT w="165100" prst="coolSlant"/>
          </a:sp3d>
        </p:spPr>
        <p:txBody>
          <a:bodyPr>
            <a:noAutofit/>
          </a:bodyPr>
          <a:lstStyle/>
          <a:p>
            <a:r>
              <a:rPr lang="es-CO" sz="5400" b="1" dirty="0" smtClean="0"/>
              <a:t>EL ESPIRITU DE PROFECÍA EN LA BIBLIA</a:t>
            </a:r>
            <a:endParaRPr lang="es-CO" sz="5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45" y="5157192"/>
            <a:ext cx="7877175" cy="481013"/>
          </a:xfrm>
          <a:prstGeom prst="rect">
            <a:avLst/>
          </a:prstGeom>
          <a:solidFill>
            <a:srgbClr val="002060"/>
          </a:solidFill>
          <a:ln>
            <a:noFill/>
          </a:ln>
          <a:effec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13" y="764704"/>
            <a:ext cx="7877175"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250002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sz="3600" b="1" dirty="0">
                <a:latin typeface="Algerian" pitchFamily="82" charset="0"/>
              </a:rPr>
              <a:t>EL ESPIRITU DE PROFECÍA EN LA BIBLIA</a:t>
            </a:r>
          </a:p>
        </p:txBody>
      </p:sp>
      <p:sp>
        <p:nvSpPr>
          <p:cNvPr id="3" name="2 Marcador de contenido"/>
          <p:cNvSpPr>
            <a:spLocks noGrp="1"/>
          </p:cNvSpPr>
          <p:nvPr>
            <p:ph idx="1"/>
          </p:nvPr>
        </p:nvSpPr>
        <p:spPr>
          <a:xfrm>
            <a:off x="457200" y="1600200"/>
            <a:ext cx="5842992" cy="2836911"/>
          </a:xfrm>
        </p:spPr>
        <p:txBody>
          <a:bodyPr>
            <a:noAutofit/>
          </a:bodyPr>
          <a:lstStyle/>
          <a:p>
            <a:pPr marL="0" indent="0">
              <a:buNone/>
            </a:pPr>
            <a:r>
              <a:rPr lang="es-CO" sz="2800" b="1" dirty="0"/>
              <a:t>INTRODUCCIÓN</a:t>
            </a:r>
          </a:p>
          <a:p>
            <a:pPr marL="400050" lvl="1" indent="0">
              <a:buNone/>
            </a:pPr>
            <a:r>
              <a:rPr lang="es-CO" sz="2400" dirty="0" smtClean="0"/>
              <a:t>Antes </a:t>
            </a:r>
            <a:r>
              <a:rPr lang="es-CO" sz="2400" dirty="0"/>
              <a:t>del pecado, </a:t>
            </a:r>
            <a:r>
              <a:rPr lang="es-CO" sz="2400" dirty="0" smtClean="0"/>
              <a:t>Dios </a:t>
            </a:r>
            <a:r>
              <a:rPr lang="es-CO" sz="2400" dirty="0"/>
              <a:t>hablaba directamente con los hombres </a:t>
            </a:r>
            <a:r>
              <a:rPr lang="es-CO" sz="2400" dirty="0" smtClean="0">
                <a:solidFill>
                  <a:srgbClr val="FF0000"/>
                </a:solidFill>
              </a:rPr>
              <a:t>(Gen. </a:t>
            </a:r>
            <a:r>
              <a:rPr lang="es-CO" sz="2400" dirty="0">
                <a:solidFill>
                  <a:srgbClr val="FF0000"/>
                </a:solidFill>
              </a:rPr>
              <a:t>2:16, 17)</a:t>
            </a:r>
            <a:r>
              <a:rPr lang="es-CO" sz="2400" dirty="0"/>
              <a:t>. </a:t>
            </a:r>
            <a:r>
              <a:rPr lang="es-CO" sz="2400" dirty="0" smtClean="0"/>
              <a:t>Pero el </a:t>
            </a:r>
            <a:r>
              <a:rPr lang="es-CO" sz="2400" dirty="0"/>
              <a:t>pecado modificó esta comunicación </a:t>
            </a:r>
            <a:r>
              <a:rPr lang="es-CO" sz="2400" dirty="0" smtClean="0">
                <a:solidFill>
                  <a:srgbClr val="FF0000"/>
                </a:solidFill>
              </a:rPr>
              <a:t>(Gen. </a:t>
            </a:r>
            <a:r>
              <a:rPr lang="es-CO" sz="2400" dirty="0">
                <a:solidFill>
                  <a:srgbClr val="FF0000"/>
                </a:solidFill>
              </a:rPr>
              <a:t>3:8 – 11). </a:t>
            </a:r>
            <a:r>
              <a:rPr lang="es-CO" sz="2400" dirty="0" smtClean="0"/>
              <a:t>Después </a:t>
            </a:r>
            <a:r>
              <a:rPr lang="es-CO" sz="2400" dirty="0"/>
              <a:t>del pecado Dios usó otros medios de relación, siendo el más apto el don de profecía</a:t>
            </a:r>
            <a:r>
              <a:rPr lang="es-CO" sz="2400" dirty="0" smtClean="0"/>
              <a:t>.</a:t>
            </a:r>
            <a:endParaRPr lang="es-CO" sz="2400"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556792"/>
            <a:ext cx="2490961"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11760" y="4607416"/>
            <a:ext cx="6379393" cy="2000548"/>
          </a:xfrm>
          <a:prstGeom prst="rect">
            <a:avLst/>
          </a:prstGeom>
        </p:spPr>
        <p:txBody>
          <a:bodyPr wrap="square">
            <a:spAutoFit/>
          </a:bodyPr>
          <a:lstStyle/>
          <a:p>
            <a:r>
              <a:rPr lang="es-CO" sz="2800" b="1" dirty="0" smtClean="0"/>
              <a:t>El </a:t>
            </a:r>
            <a:r>
              <a:rPr lang="es-CO" sz="2800" b="1" dirty="0"/>
              <a:t>Don de Profecía</a:t>
            </a:r>
          </a:p>
          <a:p>
            <a:r>
              <a:rPr lang="es-CO" sz="2400" b="1" dirty="0" smtClean="0"/>
              <a:t>¿Por </a:t>
            </a:r>
            <a:r>
              <a:rPr lang="es-CO" sz="2400" b="1" dirty="0"/>
              <a:t>medio de quiénes ha hablado Dios muchas veces? </a:t>
            </a:r>
            <a:r>
              <a:rPr lang="es-CO" sz="2400" dirty="0">
                <a:solidFill>
                  <a:srgbClr val="FF0000"/>
                </a:solidFill>
              </a:rPr>
              <a:t>Hebreos 1.1</a:t>
            </a:r>
          </a:p>
          <a:p>
            <a:r>
              <a:rPr lang="es-CO" sz="2400" dirty="0"/>
              <a:t>"</a:t>
            </a:r>
            <a:r>
              <a:rPr lang="es-CO" sz="2400" b="1" dirty="0">
                <a:latin typeface="Agency FB" pitchFamily="34" charset="0"/>
              </a:rPr>
              <a:t>Dios, habiendo hablado muchas veces y de muchas maneras en otro tiempo a los padres por los profetas</a:t>
            </a:r>
            <a:r>
              <a:rPr lang="es-CO" sz="2400" dirty="0"/>
              <a:t>".</a:t>
            </a:r>
          </a:p>
        </p:txBody>
      </p:sp>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5" y="4607416"/>
            <a:ext cx="2016223" cy="2005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37035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4"/>
                                        </p:tgtEl>
                                        <p:attrNameLst>
                                          <p:attrName>style.visibility</p:attrName>
                                        </p:attrNameLst>
                                      </p:cBhvr>
                                      <p:to>
                                        <p:strVal val="visible"/>
                                      </p:to>
                                    </p:set>
                                    <p:animEffect transition="in" filter="wipe(down)">
                                      <p:cBhvr>
                                        <p:cTn id="10"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552728"/>
          </a:xfrm>
        </p:spPr>
        <p:txBody>
          <a:bodyPr>
            <a:normAutofit fontScale="77500" lnSpcReduction="20000"/>
          </a:bodyPr>
          <a:lstStyle/>
          <a:p>
            <a:pPr marL="0" indent="0">
              <a:buNone/>
            </a:pPr>
            <a:r>
              <a:rPr lang="es-CO" sz="4600" b="1" dirty="0" smtClean="0"/>
              <a:t>¿Hasta </a:t>
            </a:r>
            <a:r>
              <a:rPr lang="es-CO" sz="4600" b="1" dirty="0"/>
              <a:t>qué punto usa Dios a sus profetas</a:t>
            </a:r>
            <a:r>
              <a:rPr lang="es-CO" sz="4600" b="1" dirty="0" smtClean="0"/>
              <a:t>?</a:t>
            </a:r>
          </a:p>
          <a:p>
            <a:pPr marL="400050" lvl="1" indent="0">
              <a:buNone/>
            </a:pPr>
            <a:r>
              <a:rPr lang="es-CO" dirty="0" smtClean="0"/>
              <a:t> </a:t>
            </a:r>
            <a:r>
              <a:rPr lang="es-CO" b="1" dirty="0">
                <a:solidFill>
                  <a:srgbClr val="FF0000"/>
                </a:solidFill>
              </a:rPr>
              <a:t>Amós 3:7.</a:t>
            </a:r>
          </a:p>
          <a:p>
            <a:pPr marL="400050" lvl="1" indent="0">
              <a:buNone/>
            </a:pPr>
            <a:r>
              <a:rPr lang="es-CO" b="1" dirty="0">
                <a:latin typeface="Agency FB" pitchFamily="34" charset="0"/>
              </a:rPr>
              <a:t>"Porque no hará nada Jehová el Señor, sin que revele su secreto a sus siervos los profetas". </a:t>
            </a:r>
            <a:endParaRPr lang="es-CO" b="1" dirty="0" smtClean="0">
              <a:latin typeface="Agency FB" pitchFamily="34" charset="0"/>
            </a:endParaRPr>
          </a:p>
          <a:p>
            <a:pPr marL="400050" lvl="1" indent="0">
              <a:buNone/>
            </a:pPr>
            <a:r>
              <a:rPr lang="es-CO" b="1" dirty="0" smtClean="0">
                <a:latin typeface="+mj-lt"/>
              </a:rPr>
              <a:t>El </a:t>
            </a:r>
            <a:r>
              <a:rPr lang="es-CO" b="1" dirty="0">
                <a:latin typeface="+mj-lt"/>
              </a:rPr>
              <a:t>alto honor que Dios confiere a los profetas se manifiesta por el hecho de que no sólo son “sus siervos” </a:t>
            </a:r>
            <a:r>
              <a:rPr lang="es-CO" b="1" u="sng" dirty="0" smtClean="0">
                <a:latin typeface="+mj-lt"/>
              </a:rPr>
              <a:t>SINO SUS CONFIDENTES</a:t>
            </a:r>
            <a:r>
              <a:rPr lang="es-CO" b="1" dirty="0" smtClean="0">
                <a:latin typeface="+mj-lt"/>
              </a:rPr>
              <a:t>, </a:t>
            </a:r>
            <a:r>
              <a:rPr lang="es-CO" b="1" dirty="0">
                <a:latin typeface="+mj-lt"/>
              </a:rPr>
              <a:t>en quienes deposita su propio consejo. </a:t>
            </a:r>
          </a:p>
          <a:p>
            <a:pPr marL="0" indent="0">
              <a:buNone/>
            </a:pPr>
            <a:endParaRPr lang="es-CO" sz="4000" b="1" dirty="0" smtClean="0"/>
          </a:p>
          <a:p>
            <a:pPr marL="0" indent="0">
              <a:buNone/>
            </a:pPr>
            <a:r>
              <a:rPr lang="es-CO" sz="4000" b="1" dirty="0" smtClean="0"/>
              <a:t>¿Ha </a:t>
            </a:r>
            <a:r>
              <a:rPr lang="es-CO" sz="4000" b="1" dirty="0"/>
              <a:t>usado Dios solamente a hombres como profetas? </a:t>
            </a:r>
          </a:p>
          <a:p>
            <a:pPr marL="400050" lvl="1" indent="0">
              <a:buNone/>
            </a:pPr>
            <a:r>
              <a:rPr lang="es-CO" b="1" dirty="0">
                <a:solidFill>
                  <a:srgbClr val="FF0000"/>
                </a:solidFill>
              </a:rPr>
              <a:t>Jueces 4:4</a:t>
            </a:r>
          </a:p>
          <a:p>
            <a:pPr marL="400050" lvl="1" indent="0">
              <a:buNone/>
            </a:pPr>
            <a:r>
              <a:rPr lang="es-CO" dirty="0"/>
              <a:t>"</a:t>
            </a:r>
            <a:r>
              <a:rPr lang="es-CO" b="1" dirty="0">
                <a:latin typeface="Agency FB" pitchFamily="34" charset="0"/>
              </a:rPr>
              <a:t>Gobernaba en aquel tiempo a Israel una mujer, </a:t>
            </a:r>
            <a:r>
              <a:rPr lang="es-CO" b="1" u="sng" dirty="0">
                <a:latin typeface="Agency FB" pitchFamily="34" charset="0"/>
              </a:rPr>
              <a:t>Débora, profetisa</a:t>
            </a:r>
            <a:r>
              <a:rPr lang="es-CO" b="1" dirty="0">
                <a:latin typeface="Agency FB" pitchFamily="34" charset="0"/>
              </a:rPr>
              <a:t>, mujer de Lapidot</a:t>
            </a:r>
            <a:r>
              <a:rPr lang="es-CO" dirty="0"/>
              <a:t>". </a:t>
            </a:r>
            <a:endParaRPr lang="es-CO" dirty="0" smtClean="0"/>
          </a:p>
          <a:p>
            <a:pPr marL="400050" lvl="1" indent="0">
              <a:buNone/>
            </a:pPr>
            <a:r>
              <a:rPr lang="es-CO" dirty="0" smtClean="0"/>
              <a:t>Este </a:t>
            </a:r>
            <a:r>
              <a:rPr lang="es-CO" dirty="0"/>
              <a:t>nombre significa literalmente, “abeja”.  </a:t>
            </a:r>
            <a:r>
              <a:rPr lang="es-CO" dirty="0" smtClean="0"/>
              <a:t>Y de </a:t>
            </a:r>
            <a:r>
              <a:rPr lang="es-CO" dirty="0"/>
              <a:t>todos los jueces cuyas hazañas se registran en este libro, es la única </a:t>
            </a:r>
            <a:r>
              <a:rPr lang="es-CO" dirty="0" smtClean="0"/>
              <a:t>mujer de </a:t>
            </a:r>
            <a:r>
              <a:rPr lang="es-CO" dirty="0"/>
              <a:t>la cual se dice que tenía el don profético</a:t>
            </a:r>
          </a:p>
          <a:p>
            <a:pPr marL="400050" lvl="1" indent="0">
              <a:buNone/>
            </a:pPr>
            <a:r>
              <a:rPr lang="es-CO" b="1" dirty="0" smtClean="0">
                <a:solidFill>
                  <a:srgbClr val="FF0000"/>
                </a:solidFill>
              </a:rPr>
              <a:t>2 </a:t>
            </a:r>
            <a:r>
              <a:rPr lang="es-CO" b="1" dirty="0">
                <a:solidFill>
                  <a:srgbClr val="FF0000"/>
                </a:solidFill>
              </a:rPr>
              <a:t>Reyes 22:14</a:t>
            </a:r>
          </a:p>
          <a:p>
            <a:pPr marL="400050" lvl="1" indent="0">
              <a:buNone/>
            </a:pPr>
            <a:r>
              <a:rPr lang="es-CO" dirty="0"/>
              <a:t>"</a:t>
            </a:r>
            <a:r>
              <a:rPr lang="es-CO" b="1" dirty="0">
                <a:latin typeface="Agency FB" pitchFamily="34" charset="0"/>
              </a:rPr>
              <a:t>Entonces fueron el sacerdote Hilcías, y Ahicam, Acbor, Safán y Asaías, a </a:t>
            </a:r>
            <a:r>
              <a:rPr lang="es-CO" b="1" u="sng" dirty="0">
                <a:latin typeface="Agency FB" pitchFamily="34" charset="0"/>
              </a:rPr>
              <a:t>la profetisa Hulda</a:t>
            </a:r>
            <a:r>
              <a:rPr lang="es-CO" b="1" dirty="0">
                <a:latin typeface="Agency FB" pitchFamily="34" charset="0"/>
              </a:rPr>
              <a:t>, mujer de Salum hijo de Ticva, hijo de Harhas, guarda de las vestiduras, la cual moraba en Jerusalén en la segunda parte de la ciudad, y hablaron con ella". </a:t>
            </a:r>
            <a:endParaRPr lang="es-CO" b="1" dirty="0" smtClean="0">
              <a:latin typeface="Agency FB" pitchFamily="34" charset="0"/>
            </a:endParaRPr>
          </a:p>
        </p:txBody>
      </p:sp>
    </p:spTree>
    <p:extLst>
      <p:ext uri="{BB962C8B-B14F-4D97-AF65-F5344CB8AC3E}">
        <p14:creationId xmlns:p14="http://schemas.microsoft.com/office/powerpoint/2010/main" val="262116633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barn(inVertical)">
                                      <p:cBhvr>
                                        <p:cTn id="19" dur="500"/>
                                        <p:tgtEl>
                                          <p:spTgt spid="3">
                                            <p:txEl>
                                              <p:pRg st="9" end="9"/>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10" end="10"/>
                                            </p:txEl>
                                          </p:spTgt>
                                        </p:tgtEl>
                                        <p:attrNameLst>
                                          <p:attrName>style.visibility</p:attrName>
                                        </p:attrNameLst>
                                      </p:cBhvr>
                                      <p:to>
                                        <p:strVal val="visible"/>
                                      </p:to>
                                    </p:set>
                                    <p:animEffect transition="in" filter="barn(inVertical)">
                                      <p:cBhvr>
                                        <p:cTn id="2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16624"/>
          </a:xfrm>
        </p:spPr>
        <p:txBody>
          <a:bodyPr>
            <a:normAutofit/>
          </a:bodyPr>
          <a:lstStyle/>
          <a:p>
            <a:pPr marL="400050" lvl="1" indent="0">
              <a:buNone/>
            </a:pPr>
            <a:r>
              <a:rPr lang="es-CO" dirty="0" smtClean="0"/>
              <a:t>Otras profetisas </a:t>
            </a:r>
            <a:r>
              <a:rPr lang="es-CO" dirty="0"/>
              <a:t>que se mencionan en </a:t>
            </a:r>
            <a:r>
              <a:rPr lang="es-CO" dirty="0" smtClean="0"/>
              <a:t>el A T. son </a:t>
            </a:r>
            <a:r>
              <a:rPr lang="es-CO" dirty="0"/>
              <a:t>María </a:t>
            </a:r>
            <a:r>
              <a:rPr lang="es-CO" dirty="0">
                <a:solidFill>
                  <a:srgbClr val="FF0000"/>
                </a:solidFill>
              </a:rPr>
              <a:t>(</a:t>
            </a:r>
            <a:r>
              <a:rPr lang="es-CO" dirty="0" smtClean="0">
                <a:solidFill>
                  <a:srgbClr val="FF0000"/>
                </a:solidFill>
              </a:rPr>
              <a:t>Exo. 15:20), </a:t>
            </a:r>
            <a:r>
              <a:rPr lang="es-CO" dirty="0" smtClean="0"/>
              <a:t>y  </a:t>
            </a:r>
            <a:r>
              <a:rPr lang="es-CO" dirty="0"/>
              <a:t>Noadías </a:t>
            </a:r>
            <a:r>
              <a:rPr lang="es-CO" dirty="0">
                <a:solidFill>
                  <a:srgbClr val="FF0000"/>
                </a:solidFill>
              </a:rPr>
              <a:t>(</a:t>
            </a:r>
            <a:r>
              <a:rPr lang="es-CO" dirty="0" smtClean="0">
                <a:solidFill>
                  <a:srgbClr val="FF0000"/>
                </a:solidFill>
              </a:rPr>
              <a:t>Neh.6:14).</a:t>
            </a:r>
          </a:p>
          <a:p>
            <a:pPr marL="400050" lvl="1" indent="0">
              <a:buNone/>
            </a:pPr>
            <a:r>
              <a:rPr lang="es-CO" dirty="0" smtClean="0"/>
              <a:t>En el N T. Ana </a:t>
            </a:r>
            <a:r>
              <a:rPr lang="es-CO" dirty="0">
                <a:solidFill>
                  <a:srgbClr val="FF0000"/>
                </a:solidFill>
              </a:rPr>
              <a:t>(</a:t>
            </a:r>
            <a:r>
              <a:rPr lang="es-CO" dirty="0" smtClean="0">
                <a:solidFill>
                  <a:srgbClr val="FF0000"/>
                </a:solidFill>
              </a:rPr>
              <a:t>Luc.2:36</a:t>
            </a:r>
            <a:r>
              <a:rPr lang="es-CO" dirty="0">
                <a:solidFill>
                  <a:srgbClr val="FF0000"/>
                </a:solidFill>
              </a:rPr>
              <a:t>) </a:t>
            </a:r>
            <a:r>
              <a:rPr lang="es-CO" dirty="0"/>
              <a:t>y las cuatro hijas de Felipe </a:t>
            </a:r>
            <a:r>
              <a:rPr lang="es-CO" dirty="0" smtClean="0">
                <a:solidFill>
                  <a:srgbClr val="FF0000"/>
                </a:solidFill>
              </a:rPr>
              <a:t>(Hech. 21:8,9).</a:t>
            </a:r>
            <a:endParaRPr lang="es-CO" dirty="0">
              <a:solidFill>
                <a:srgbClr val="FF0000"/>
              </a:solidFill>
            </a:endParaRPr>
          </a:p>
          <a:p>
            <a:pPr marL="0" indent="0">
              <a:buNone/>
            </a:pPr>
            <a:endParaRPr lang="es-CO" dirty="0" smtClean="0"/>
          </a:p>
          <a:p>
            <a:pPr marL="0" indent="0">
              <a:buNone/>
            </a:pPr>
            <a:r>
              <a:rPr lang="es-CO" b="1" dirty="0" smtClean="0"/>
              <a:t>¿A </a:t>
            </a:r>
            <a:r>
              <a:rPr lang="es-CO" b="1" dirty="0"/>
              <a:t>qué es comparada la palabra profética</a:t>
            </a:r>
            <a:r>
              <a:rPr lang="es-CO" b="1" dirty="0" smtClean="0"/>
              <a:t>?</a:t>
            </a:r>
          </a:p>
          <a:p>
            <a:pPr marL="400050" lvl="1" indent="0">
              <a:buNone/>
            </a:pPr>
            <a:r>
              <a:rPr lang="es-CO" b="1" dirty="0" smtClean="0"/>
              <a:t> </a:t>
            </a:r>
            <a:r>
              <a:rPr lang="es-CO" b="1" dirty="0">
                <a:solidFill>
                  <a:srgbClr val="FF0000"/>
                </a:solidFill>
              </a:rPr>
              <a:t>2 Pedro 1:19.</a:t>
            </a:r>
          </a:p>
          <a:p>
            <a:pPr marL="400050" lvl="1" indent="0">
              <a:buNone/>
            </a:pPr>
            <a:r>
              <a:rPr lang="es-CO" dirty="0"/>
              <a:t>"</a:t>
            </a:r>
            <a:r>
              <a:rPr lang="es-CO" sz="2400" b="1" dirty="0">
                <a:latin typeface="Agency FB" pitchFamily="34" charset="0"/>
              </a:rPr>
              <a:t>Tenemos también la palabra profética más segura, a la cual hacéis bien en estar atentos como a una antorcha que alumbra en lugar oscuro, hasta que el día esclarezca y el lucero de la mañana salga en vuestros corazones</a:t>
            </a:r>
            <a:r>
              <a:rPr lang="es-CO" dirty="0"/>
              <a:t>".</a:t>
            </a:r>
          </a:p>
          <a:p>
            <a:endParaRPr lang="es-CO" dirty="0"/>
          </a:p>
        </p:txBody>
      </p:sp>
    </p:spTree>
    <p:extLst>
      <p:ext uri="{BB962C8B-B14F-4D97-AF65-F5344CB8AC3E}">
        <p14:creationId xmlns:p14="http://schemas.microsoft.com/office/powerpoint/2010/main" val="22353741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a:bodyPr>
          <a:lstStyle/>
          <a:p>
            <a:pPr marL="0" indent="0">
              <a:buNone/>
            </a:pPr>
            <a:r>
              <a:rPr lang="es-CO" sz="3600" b="1" dirty="0" smtClean="0"/>
              <a:t>¿Que tan importante es la profecía en la vida del cristiano?</a:t>
            </a:r>
          </a:p>
          <a:p>
            <a:pPr marL="400050" lvl="1" indent="0">
              <a:buNone/>
            </a:pPr>
            <a:r>
              <a:rPr lang="es-CO" dirty="0" smtClean="0"/>
              <a:t>Pedro </a:t>
            </a:r>
            <a:r>
              <a:rPr lang="es-CO" dirty="0"/>
              <a:t>y sus compañeros derivaban en gran medida sus firmes convicciones acerca de la misión de Cristo, de la forma en que su vida había cumplido las profecías </a:t>
            </a:r>
            <a:r>
              <a:rPr lang="es-CO" dirty="0" smtClean="0"/>
              <a:t>del AT. </a:t>
            </a:r>
            <a:r>
              <a:rPr lang="es-CO" dirty="0">
                <a:solidFill>
                  <a:srgbClr val="FF0000"/>
                </a:solidFill>
              </a:rPr>
              <a:t>Ese conocimiento, unido a su relación personal con el Señor durante su ministerio terrenal </a:t>
            </a:r>
            <a:r>
              <a:rPr lang="es-CO" u="sng" dirty="0" smtClean="0">
                <a:solidFill>
                  <a:srgbClr val="FF0000"/>
                </a:solidFill>
              </a:rPr>
              <a:t>(</a:t>
            </a:r>
            <a:r>
              <a:rPr lang="es-CO" b="1" u="sng" dirty="0" smtClean="0">
                <a:solidFill>
                  <a:srgbClr val="0070C0"/>
                </a:solidFill>
              </a:rPr>
              <a:t>ver 1Juan1:1-3</a:t>
            </a:r>
            <a:r>
              <a:rPr lang="es-CO" dirty="0">
                <a:solidFill>
                  <a:srgbClr val="FF0000"/>
                </a:solidFill>
              </a:rPr>
              <a:t>), les daba una base inconmovible para su fe cristiana</a:t>
            </a:r>
            <a:r>
              <a:rPr lang="es-CO" dirty="0"/>
              <a:t>.  Pasaron sus vidas compartiendo esa fe con otros, y así edificaron la primera iglesia.  Los representantes de Cristo tienen ahora la misma misión que cumplir. </a:t>
            </a:r>
          </a:p>
          <a:p>
            <a:pPr marL="0" indent="0">
              <a:buNone/>
            </a:pPr>
            <a:r>
              <a:rPr lang="es-CO" sz="3000" dirty="0"/>
              <a:t> </a:t>
            </a:r>
            <a:r>
              <a:rPr lang="es-CO" sz="3900" b="1" dirty="0"/>
              <a:t>Hacéis bien en estar atentos. </a:t>
            </a:r>
          </a:p>
          <a:p>
            <a:pPr marL="400050" lvl="1" indent="0">
              <a:buNone/>
            </a:pPr>
            <a:r>
              <a:rPr lang="es-CO" dirty="0"/>
              <a:t>L</a:t>
            </a:r>
            <a:r>
              <a:rPr lang="es-CO" dirty="0" smtClean="0"/>
              <a:t>as Escrituras inspiradas a los profetas son la principal fuente </a:t>
            </a:r>
            <a:r>
              <a:rPr lang="es-CO" dirty="0"/>
              <a:t>de dirección y </a:t>
            </a:r>
            <a:r>
              <a:rPr lang="es-CO" dirty="0" smtClean="0"/>
              <a:t>autoridad para el cristiano. </a:t>
            </a:r>
            <a:endParaRPr lang="es-CO" dirty="0"/>
          </a:p>
        </p:txBody>
      </p:sp>
    </p:spTree>
    <p:extLst>
      <p:ext uri="{BB962C8B-B14F-4D97-AF65-F5344CB8AC3E}">
        <p14:creationId xmlns:p14="http://schemas.microsoft.com/office/powerpoint/2010/main" val="392291320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a:latin typeface="Algerian" pitchFamily="82" charset="0"/>
              </a:rPr>
              <a:t>Modos de comunicación profética</a:t>
            </a:r>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0" indent="0">
              <a:buNone/>
            </a:pPr>
            <a:r>
              <a:rPr lang="es-CO" sz="3500" b="1" dirty="0" smtClean="0"/>
              <a:t>¿Quién </a:t>
            </a:r>
            <a:r>
              <a:rPr lang="es-CO" sz="3500" b="1" dirty="0"/>
              <a:t>habló directamente a Juan en Patmos? </a:t>
            </a:r>
            <a:endParaRPr lang="es-CO" sz="3500" b="1" dirty="0" smtClean="0"/>
          </a:p>
          <a:p>
            <a:pPr marL="400050" lvl="1" indent="0">
              <a:buNone/>
            </a:pPr>
            <a:endParaRPr lang="es-CO" b="1" dirty="0" smtClean="0">
              <a:solidFill>
                <a:srgbClr val="FF0000"/>
              </a:solidFill>
            </a:endParaRPr>
          </a:p>
          <a:p>
            <a:pPr marL="400050" lvl="1" indent="0">
              <a:buNone/>
            </a:pPr>
            <a:r>
              <a:rPr lang="es-CO" b="1" dirty="0" smtClean="0">
                <a:solidFill>
                  <a:srgbClr val="FF0000"/>
                </a:solidFill>
              </a:rPr>
              <a:t>Apocalipsis </a:t>
            </a:r>
            <a:r>
              <a:rPr lang="es-CO" b="1" dirty="0">
                <a:solidFill>
                  <a:srgbClr val="FF0000"/>
                </a:solidFill>
              </a:rPr>
              <a:t>1:10, 11.</a:t>
            </a:r>
          </a:p>
          <a:p>
            <a:pPr marL="400050" lvl="1" indent="0">
              <a:buNone/>
            </a:pPr>
            <a:r>
              <a:rPr lang="es-CO" dirty="0"/>
              <a:t>"</a:t>
            </a:r>
            <a:r>
              <a:rPr lang="es-CO" b="1" dirty="0">
                <a:latin typeface="Agency FB" pitchFamily="34" charset="0"/>
              </a:rPr>
              <a:t>Yo estaba en el Espíritu en el día del </a:t>
            </a:r>
            <a:r>
              <a:rPr lang="es-CO" b="1" dirty="0" smtClean="0">
                <a:latin typeface="Agency FB" pitchFamily="34" charset="0"/>
              </a:rPr>
              <a:t>Señor (sábado), </a:t>
            </a:r>
            <a:r>
              <a:rPr lang="es-CO" b="1" dirty="0">
                <a:latin typeface="Agency FB" pitchFamily="34" charset="0"/>
              </a:rPr>
              <a:t>y oí detrás de mí una gran voz como de trompeta, que decía: Yo soy el Alfa y la Omega, el primero y el último. Escribe en un libro lo que ves, y envíalo a las siete iglesias que están en Asia: a </a:t>
            </a:r>
            <a:r>
              <a:rPr lang="es-CO" b="1" dirty="0" smtClean="0">
                <a:latin typeface="Agency FB" pitchFamily="34" charset="0"/>
              </a:rPr>
              <a:t>Efeso</a:t>
            </a:r>
            <a:r>
              <a:rPr lang="es-CO" b="1" dirty="0">
                <a:latin typeface="Agency FB" pitchFamily="34" charset="0"/>
              </a:rPr>
              <a:t>, Esmirna, Pérgamo, Tiatira, Sardis, Filadelfia y Laodicea</a:t>
            </a:r>
            <a:r>
              <a:rPr lang="es-CO" b="1" dirty="0" smtClean="0">
                <a:latin typeface="Agency FB" pitchFamily="34" charset="0"/>
              </a:rPr>
              <a:t>".</a:t>
            </a:r>
          </a:p>
          <a:p>
            <a:pPr marL="400050" lvl="1" indent="0">
              <a:buNone/>
            </a:pPr>
            <a:r>
              <a:rPr lang="es-CO" dirty="0" smtClean="0"/>
              <a:t>Por la palabras: </a:t>
            </a:r>
            <a:r>
              <a:rPr lang="es-CO" b="1" dirty="0" smtClean="0">
                <a:latin typeface="Agency FB" pitchFamily="34" charset="0"/>
              </a:rPr>
              <a:t>«</a:t>
            </a:r>
            <a:r>
              <a:rPr lang="es-CO" b="1" dirty="0" smtClean="0"/>
              <a:t>Yo </a:t>
            </a:r>
            <a:r>
              <a:rPr lang="es-CO" b="1" dirty="0"/>
              <a:t>soy el </a:t>
            </a:r>
            <a:r>
              <a:rPr lang="es-CO" b="1" dirty="0" smtClean="0"/>
              <a:t>Alfa y la Omega, el primero y el último</a:t>
            </a:r>
            <a:r>
              <a:rPr lang="es-CO" dirty="0" smtClean="0"/>
              <a:t>», es </a:t>
            </a:r>
            <a:r>
              <a:rPr lang="es-CO" dirty="0"/>
              <a:t>claro que estos títulos se </a:t>
            </a:r>
            <a:r>
              <a:rPr lang="es-CO" dirty="0" smtClean="0"/>
              <a:t>aplican </a:t>
            </a:r>
            <a:r>
              <a:rPr lang="es-CO" dirty="0"/>
              <a:t>específicamente a </a:t>
            </a:r>
            <a:r>
              <a:rPr lang="es-CO" dirty="0" smtClean="0"/>
              <a:t>Cristo. </a:t>
            </a:r>
            <a:r>
              <a:rPr lang="es-CO" dirty="0" smtClean="0">
                <a:solidFill>
                  <a:srgbClr val="FF0000"/>
                </a:solidFill>
              </a:rPr>
              <a:t>(Además ver los versos 12,13, 17,18).</a:t>
            </a:r>
            <a:endParaRPr lang="es-CO" dirty="0">
              <a:solidFill>
                <a:srgbClr val="FF0000"/>
              </a:solidFill>
            </a:endParaRPr>
          </a:p>
          <a:p>
            <a:endParaRPr lang="es-CO" dirty="0"/>
          </a:p>
        </p:txBody>
      </p:sp>
    </p:spTree>
    <p:extLst>
      <p:ext uri="{BB962C8B-B14F-4D97-AF65-F5344CB8AC3E}">
        <p14:creationId xmlns:p14="http://schemas.microsoft.com/office/powerpoint/2010/main" val="24882127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a:bodyPr>
          <a:lstStyle/>
          <a:p>
            <a:pPr marL="0" indent="0">
              <a:buNone/>
            </a:pPr>
            <a:r>
              <a:rPr lang="es-CO" sz="3600" b="1" dirty="0" smtClean="0"/>
              <a:t>¿De </a:t>
            </a:r>
            <a:r>
              <a:rPr lang="es-CO" sz="3600" b="1" dirty="0"/>
              <a:t>qué otras maneras ha hablado Dios a los profetas? </a:t>
            </a:r>
            <a:endParaRPr lang="es-CO" sz="3600" b="1" dirty="0" smtClean="0"/>
          </a:p>
          <a:p>
            <a:pPr marL="400050" lvl="1" indent="0">
              <a:buNone/>
            </a:pPr>
            <a:endParaRPr lang="es-CO" dirty="0" smtClean="0"/>
          </a:p>
          <a:p>
            <a:pPr marL="400050" lvl="1" indent="0">
              <a:buNone/>
            </a:pPr>
            <a:r>
              <a:rPr lang="es-CO" b="1" dirty="0" smtClean="0">
                <a:solidFill>
                  <a:srgbClr val="FF0000"/>
                </a:solidFill>
              </a:rPr>
              <a:t>Números </a:t>
            </a:r>
            <a:r>
              <a:rPr lang="es-CO" b="1" dirty="0">
                <a:solidFill>
                  <a:srgbClr val="FF0000"/>
                </a:solidFill>
              </a:rPr>
              <a:t>12:6.</a:t>
            </a:r>
          </a:p>
          <a:p>
            <a:pPr marL="400050" lvl="1" indent="0">
              <a:buNone/>
            </a:pPr>
            <a:r>
              <a:rPr lang="es-CO" dirty="0"/>
              <a:t>"</a:t>
            </a:r>
            <a:r>
              <a:rPr lang="es-CO" b="1" dirty="0">
                <a:latin typeface="Agency FB" pitchFamily="34" charset="0"/>
              </a:rPr>
              <a:t>Y él les dijo: Oíd ahora mis palabras. Cuando haya entre vosotros profeta de Jehová, le apareceré en </a:t>
            </a:r>
            <a:r>
              <a:rPr lang="es-CO" b="1" u="sng" dirty="0">
                <a:latin typeface="Agency FB" pitchFamily="34" charset="0"/>
              </a:rPr>
              <a:t>visión</a:t>
            </a:r>
            <a:r>
              <a:rPr lang="es-CO" b="1" dirty="0">
                <a:latin typeface="Agency FB" pitchFamily="34" charset="0"/>
              </a:rPr>
              <a:t>, en </a:t>
            </a:r>
            <a:r>
              <a:rPr lang="es-CO" b="1" u="sng" dirty="0">
                <a:latin typeface="Agency FB" pitchFamily="34" charset="0"/>
              </a:rPr>
              <a:t>sueños</a:t>
            </a:r>
            <a:r>
              <a:rPr lang="es-CO" b="1" dirty="0">
                <a:latin typeface="Agency FB" pitchFamily="34" charset="0"/>
              </a:rPr>
              <a:t> hablaré con él</a:t>
            </a:r>
            <a:r>
              <a:rPr lang="es-CO" b="1" dirty="0" smtClean="0">
                <a:latin typeface="Agency FB" pitchFamily="34" charset="0"/>
              </a:rPr>
              <a:t>"</a:t>
            </a:r>
            <a:r>
              <a:rPr lang="es-CO" dirty="0" smtClean="0"/>
              <a:t>.</a:t>
            </a:r>
          </a:p>
          <a:p>
            <a:pPr marL="400050" lvl="1" indent="0">
              <a:buNone/>
            </a:pPr>
            <a:r>
              <a:rPr lang="es-CO" dirty="0"/>
              <a:t> </a:t>
            </a:r>
            <a:endParaRPr lang="es-CO" dirty="0" smtClean="0"/>
          </a:p>
          <a:p>
            <a:pPr marL="400050" lvl="1" indent="0">
              <a:buNone/>
            </a:pPr>
            <a:r>
              <a:rPr lang="es-CO" dirty="0" smtClean="0"/>
              <a:t>Dios </a:t>
            </a:r>
            <a:r>
              <a:rPr lang="es-CO" dirty="0"/>
              <a:t>siempre ha revelado su voluntad a sus siervos los profetas mediante </a:t>
            </a:r>
            <a:r>
              <a:rPr lang="es-CO" u="sng" dirty="0"/>
              <a:t>visiones</a:t>
            </a:r>
            <a:r>
              <a:rPr lang="es-CO" dirty="0"/>
              <a:t> y </a:t>
            </a:r>
            <a:r>
              <a:rPr lang="es-CO" u="sng" dirty="0" smtClean="0"/>
              <a:t>sueños</a:t>
            </a:r>
            <a:r>
              <a:rPr lang="es-CO" dirty="0"/>
              <a:t>.</a:t>
            </a:r>
            <a:endParaRPr lang="es-CO" dirty="0" smtClean="0"/>
          </a:p>
        </p:txBody>
      </p:sp>
    </p:spTree>
    <p:extLst>
      <p:ext uri="{BB962C8B-B14F-4D97-AF65-F5344CB8AC3E}">
        <p14:creationId xmlns:p14="http://schemas.microsoft.com/office/powerpoint/2010/main" val="394886236"/>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77500" lnSpcReduction="20000"/>
          </a:bodyPr>
          <a:lstStyle/>
          <a:p>
            <a:pPr marL="0" indent="0">
              <a:buNone/>
            </a:pPr>
            <a:r>
              <a:rPr lang="es-CO" sz="4600" b="1" dirty="0" smtClean="0"/>
              <a:t>¿Qué </a:t>
            </a:r>
            <a:r>
              <a:rPr lang="es-CO" sz="4600" b="1" dirty="0"/>
              <a:t>visión fue dada a Pedro</a:t>
            </a:r>
            <a:r>
              <a:rPr lang="es-CO" sz="4600" b="1" dirty="0" smtClean="0"/>
              <a:t>?</a:t>
            </a:r>
          </a:p>
          <a:p>
            <a:pPr marL="400050" lvl="1" indent="0">
              <a:buNone/>
            </a:pPr>
            <a:r>
              <a:rPr lang="es-CO" dirty="0" smtClean="0"/>
              <a:t> </a:t>
            </a:r>
            <a:r>
              <a:rPr lang="es-CO" sz="3400" b="1" dirty="0">
                <a:solidFill>
                  <a:srgbClr val="FF0000"/>
                </a:solidFill>
              </a:rPr>
              <a:t>Hechos 10:9 – 12.</a:t>
            </a:r>
          </a:p>
          <a:p>
            <a:pPr marL="400050" lvl="1" indent="0">
              <a:buNone/>
            </a:pPr>
            <a:r>
              <a:rPr lang="es-CO" sz="3100" dirty="0"/>
              <a:t>"</a:t>
            </a:r>
            <a:r>
              <a:rPr lang="es-CO" sz="3100" b="1" dirty="0">
                <a:latin typeface="Agency FB" pitchFamily="34" charset="0"/>
              </a:rPr>
              <a:t>Al día siguiente, mientras ellos iban por el camino y se acercaban a la ciudad, Pedro subió a la azotea para orar, cerca de la hora sexta. Y tuvo gran hambre, y quiso comer; pero mientras le preparaban algo, le sobrevino un éxtasis; y vio el cielo abierto, y que descendía algo semejante a un gran lienzo, que atado de las cuatro puntas era bajado a la tierra; en el cual había de todos los cuadrúpedos terrestres y reptiles y aves del cielo</a:t>
            </a:r>
            <a:r>
              <a:rPr lang="es-CO" sz="3100" dirty="0"/>
              <a:t>".</a:t>
            </a:r>
          </a:p>
          <a:p>
            <a:endParaRPr lang="es-CO" dirty="0"/>
          </a:p>
          <a:p>
            <a:pPr marL="0" indent="0">
              <a:buNone/>
            </a:pPr>
            <a:r>
              <a:rPr lang="es-CO" sz="4100" b="1" dirty="0" smtClean="0"/>
              <a:t>¿Qué </a:t>
            </a:r>
            <a:r>
              <a:rPr lang="es-CO" sz="4100" b="1" dirty="0"/>
              <a:t>sueño profético fue dado a José</a:t>
            </a:r>
            <a:r>
              <a:rPr lang="es-CO" sz="4100" b="1" dirty="0" smtClean="0"/>
              <a:t>?</a:t>
            </a:r>
          </a:p>
          <a:p>
            <a:pPr marL="400050" lvl="1" indent="0">
              <a:buNone/>
            </a:pPr>
            <a:r>
              <a:rPr lang="es-CO" dirty="0" smtClean="0"/>
              <a:t> </a:t>
            </a:r>
            <a:r>
              <a:rPr lang="es-CO" sz="3100" b="1" dirty="0">
                <a:solidFill>
                  <a:srgbClr val="FF0000"/>
                </a:solidFill>
              </a:rPr>
              <a:t>Génesis 37:5 – 7.</a:t>
            </a:r>
          </a:p>
          <a:p>
            <a:pPr marL="400050" lvl="1" indent="0">
              <a:buNone/>
            </a:pPr>
            <a:r>
              <a:rPr lang="es-CO" dirty="0"/>
              <a:t>"</a:t>
            </a:r>
            <a:r>
              <a:rPr lang="es-CO" sz="3100" b="1" dirty="0">
                <a:latin typeface="Agency FB" pitchFamily="34" charset="0"/>
              </a:rPr>
              <a:t>Y soñó José un sueño, y lo contó a sus hermanos; y ellos llegaron a aborrecerle más todavía. Y él les dijo: Oíd ahora este sueño que he soñado: He aquí que atábamos manojos en medio del campo, y he aquí que mi manojo se levantaba y estaba derecho, y que vuestros manojos estaban alrededor y se inclinaban al mío</a:t>
            </a:r>
            <a:r>
              <a:rPr lang="es-CO" dirty="0"/>
              <a:t>".</a:t>
            </a:r>
          </a:p>
          <a:p>
            <a:endParaRPr lang="es-CO" dirty="0"/>
          </a:p>
          <a:p>
            <a:endParaRPr lang="es-CO" dirty="0"/>
          </a:p>
        </p:txBody>
      </p:sp>
    </p:spTree>
    <p:extLst>
      <p:ext uri="{BB962C8B-B14F-4D97-AF65-F5344CB8AC3E}">
        <p14:creationId xmlns:p14="http://schemas.microsoft.com/office/powerpoint/2010/main" val="151390474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3200" b="1" dirty="0">
                <a:latin typeface="Algerian" pitchFamily="82" charset="0"/>
              </a:rPr>
              <a:t>¿Cuáles son la misión y los deberes del profeta</a:t>
            </a:r>
            <a:r>
              <a:rPr lang="es-CO" sz="3200" b="1" dirty="0" smtClean="0">
                <a:latin typeface="Algerian" pitchFamily="82" charset="0"/>
              </a:rPr>
              <a:t>?</a:t>
            </a:r>
            <a:endParaRPr lang="es-CO" sz="3200" b="1" dirty="0">
              <a:latin typeface="Algerian" pitchFamily="82" charset="0"/>
            </a:endParaRPr>
          </a:p>
        </p:txBody>
      </p:sp>
      <p:sp>
        <p:nvSpPr>
          <p:cNvPr id="3" name="2 Marcador de contenido"/>
          <p:cNvSpPr>
            <a:spLocks noGrp="1"/>
          </p:cNvSpPr>
          <p:nvPr>
            <p:ph idx="1"/>
          </p:nvPr>
        </p:nvSpPr>
        <p:spPr>
          <a:xfrm>
            <a:off x="457200" y="1600200"/>
            <a:ext cx="8229600" cy="4853136"/>
          </a:xfrm>
        </p:spPr>
        <p:txBody>
          <a:bodyPr>
            <a:normAutofit/>
          </a:bodyPr>
          <a:lstStyle/>
          <a:p>
            <a:pPr marL="0" indent="0">
              <a:buNone/>
            </a:pPr>
            <a:r>
              <a:rPr lang="es-CO" sz="3800" b="1" dirty="0" smtClean="0"/>
              <a:t>1. </a:t>
            </a:r>
            <a:r>
              <a:rPr lang="es-CO" sz="3800" b="1" u="sng" dirty="0" smtClean="0"/>
              <a:t>Entregar </a:t>
            </a:r>
            <a:r>
              <a:rPr lang="es-CO" sz="3800" b="1" u="sng" dirty="0"/>
              <a:t>los mandatos de Dios</a:t>
            </a:r>
            <a:r>
              <a:rPr lang="es-CO" sz="3800" b="1" dirty="0"/>
              <a:t>. </a:t>
            </a:r>
            <a:endParaRPr lang="es-CO" sz="3800" b="1" dirty="0" smtClean="0"/>
          </a:p>
          <a:p>
            <a:pPr marL="400050" lvl="1" indent="0">
              <a:buNone/>
            </a:pPr>
            <a:r>
              <a:rPr lang="es-CO" sz="3300" b="1" dirty="0" smtClean="0">
                <a:solidFill>
                  <a:srgbClr val="FF0000"/>
                </a:solidFill>
              </a:rPr>
              <a:t>1 </a:t>
            </a:r>
            <a:r>
              <a:rPr lang="es-CO" sz="3300" b="1" dirty="0">
                <a:solidFill>
                  <a:srgbClr val="FF0000"/>
                </a:solidFill>
              </a:rPr>
              <a:t>Samuel 15:1 – 3.</a:t>
            </a:r>
          </a:p>
          <a:p>
            <a:pPr marL="400050" lvl="1" indent="0">
              <a:buNone/>
            </a:pPr>
            <a:r>
              <a:rPr lang="es-CO" dirty="0"/>
              <a:t>"</a:t>
            </a:r>
            <a:r>
              <a:rPr lang="es-CO" b="1" dirty="0">
                <a:latin typeface="Agency FB" pitchFamily="34" charset="0"/>
              </a:rPr>
              <a:t>Después Samuel dijo a Saúl: Jehová me envió a que te ungiese por rey sobre su pueblo </a:t>
            </a:r>
            <a:r>
              <a:rPr lang="es-CO" b="1" dirty="0" smtClean="0">
                <a:latin typeface="Agency FB" pitchFamily="34" charset="0"/>
              </a:rPr>
              <a:t>Israel. </a:t>
            </a:r>
            <a:r>
              <a:rPr lang="es-CO" b="1" dirty="0">
                <a:latin typeface="Agency FB" pitchFamily="34" charset="0"/>
              </a:rPr>
              <a:t>A</a:t>
            </a:r>
            <a:r>
              <a:rPr lang="es-CO" b="1" dirty="0" smtClean="0">
                <a:latin typeface="Agency FB" pitchFamily="34" charset="0"/>
              </a:rPr>
              <a:t>hora</a:t>
            </a:r>
            <a:r>
              <a:rPr lang="es-CO" b="1" dirty="0">
                <a:latin typeface="Agency FB" pitchFamily="34" charset="0"/>
              </a:rPr>
              <a:t>, pues, está atento a las palabras de Jehová. Así ha dicho Jehová de los ejércitos: Yo castigaré lo que hizo Amalec a Israel al oponérsele en el camino cuando subía de Egipto. </a:t>
            </a:r>
            <a:r>
              <a:rPr lang="es-CO" b="1" dirty="0">
                <a:solidFill>
                  <a:srgbClr val="FF0000"/>
                </a:solidFill>
                <a:latin typeface="Agency FB" pitchFamily="34" charset="0"/>
              </a:rPr>
              <a:t>Ve, pues, y hiere a Amalec, y destruye todo lo que tiene, y no te apiades de él; mata a hombres, mujeres, niños, y aun los de pecho, vacas, ovejas, camellos y asnos</a:t>
            </a:r>
            <a:r>
              <a:rPr lang="es-CO" dirty="0">
                <a:solidFill>
                  <a:srgbClr val="FF0000"/>
                </a:solidFill>
              </a:rPr>
              <a:t>"</a:t>
            </a:r>
            <a:r>
              <a:rPr lang="es-CO" dirty="0"/>
              <a:t>.</a:t>
            </a:r>
          </a:p>
          <a:p>
            <a:endParaRPr lang="es-CO" dirty="0"/>
          </a:p>
        </p:txBody>
      </p:sp>
    </p:spTree>
    <p:extLst>
      <p:ext uri="{BB962C8B-B14F-4D97-AF65-F5344CB8AC3E}">
        <p14:creationId xmlns:p14="http://schemas.microsoft.com/office/powerpoint/2010/main" val="195970699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buNone/>
            </a:pPr>
            <a:r>
              <a:rPr lang="es-CO" sz="4800" b="1" dirty="0" smtClean="0"/>
              <a:t>2. </a:t>
            </a:r>
            <a:r>
              <a:rPr lang="es-CO" sz="4300" b="1" u="sng" dirty="0" smtClean="0"/>
              <a:t>Señalar </a:t>
            </a:r>
            <a:r>
              <a:rPr lang="es-CO" sz="4300" b="1" u="sng" dirty="0"/>
              <a:t>los pecados</a:t>
            </a:r>
            <a:r>
              <a:rPr lang="es-CO" sz="4300" b="1" dirty="0"/>
              <a:t>. </a:t>
            </a:r>
            <a:endParaRPr lang="es-CO" sz="6500" b="1" dirty="0"/>
          </a:p>
          <a:p>
            <a:pPr marL="400050" lvl="1" indent="0">
              <a:buNone/>
            </a:pPr>
            <a:r>
              <a:rPr lang="es-CO" b="1" dirty="0">
                <a:solidFill>
                  <a:srgbClr val="FF0000"/>
                </a:solidFill>
              </a:rPr>
              <a:t>1 Samuel 15:8 – 19</a:t>
            </a:r>
          </a:p>
          <a:p>
            <a:pPr marL="400050" lvl="1" indent="0">
              <a:buNone/>
            </a:pPr>
            <a:r>
              <a:rPr lang="es-CO" dirty="0"/>
              <a:t>"</a:t>
            </a:r>
            <a:r>
              <a:rPr lang="es-CO" dirty="0">
                <a:latin typeface="Agency FB" pitchFamily="34" charset="0"/>
              </a:rPr>
              <a:t>Y tomó vivo a Agag rey de Amalec, pero a todo el pueblo mató a filo de espada. </a:t>
            </a:r>
            <a:r>
              <a:rPr lang="es-CO" u="sng" dirty="0">
                <a:solidFill>
                  <a:srgbClr val="FF0000"/>
                </a:solidFill>
                <a:latin typeface="Agency FB" pitchFamily="34" charset="0"/>
              </a:rPr>
              <a:t>Y Saúl y el pueblo perdonaron a Agag, y a lo mejor de las ovejas y del ganado mayor, de los animales engordados, de los carneros y de todo lo bueno, y no lo quisieron destruir</a:t>
            </a:r>
            <a:r>
              <a:rPr lang="es-CO" dirty="0">
                <a:latin typeface="Agency FB" pitchFamily="34" charset="0"/>
              </a:rPr>
              <a:t>; mas todo lo que era vil y despreciable destruyeron. </a:t>
            </a:r>
            <a:r>
              <a:rPr lang="es-CO" u="sng" dirty="0">
                <a:latin typeface="Agency FB" pitchFamily="34" charset="0"/>
              </a:rPr>
              <a:t>Y vino palabra de Jehová a Samuel, diciendo: Me pesa haber puesto por rey a Saúl, porque se ha vuelto de en pos de mí, y no ha cumplido mis palabras</a:t>
            </a:r>
            <a:r>
              <a:rPr lang="es-CO" dirty="0">
                <a:latin typeface="Agency FB" pitchFamily="34" charset="0"/>
              </a:rPr>
              <a:t>. Y se apesadumbró Samuel, y clamó a Jehová toda aquella noche. Madrugó luego Samuel para ir a encontrar a Saúl por la mañana; y fue dado aviso a Samuel, diciendo: Saúl ha venido a Carmel, y he aquí se levantó un monumento, y dio la vuelta, y pasó adelante y descendió a Gilgal. </a:t>
            </a:r>
          </a:p>
          <a:p>
            <a:endParaRPr lang="es-CO" dirty="0"/>
          </a:p>
          <a:p>
            <a:endParaRPr lang="es-CO" dirty="0"/>
          </a:p>
        </p:txBody>
      </p:sp>
    </p:spTree>
    <p:extLst>
      <p:ext uri="{BB962C8B-B14F-4D97-AF65-F5344CB8AC3E}">
        <p14:creationId xmlns:p14="http://schemas.microsoft.com/office/powerpoint/2010/main" val="302360011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92500"/>
          </a:bodyPr>
          <a:lstStyle/>
          <a:p>
            <a:pPr marL="400050" lvl="1" indent="0">
              <a:buNone/>
            </a:pPr>
            <a:r>
              <a:rPr lang="es-CO" dirty="0"/>
              <a:t>Vino, pues, Samuel a Saúl, y Saúl le dijo: Bendito seas tú de Jehová; yo he cumplido la palabra de Jehová. Samuel entonces dijo: ¿Pues qué balido de ovejas y bramido de vacas es este que yo oigo con mis oídos? </a:t>
            </a:r>
            <a:endParaRPr lang="es-CO" dirty="0" smtClean="0"/>
          </a:p>
          <a:p>
            <a:pPr marL="800100" lvl="2" indent="0">
              <a:buNone/>
            </a:pPr>
            <a:r>
              <a:rPr lang="es-CO" dirty="0" smtClean="0"/>
              <a:t>Y </a:t>
            </a:r>
            <a:r>
              <a:rPr lang="es-CO" dirty="0"/>
              <a:t>Saúl respondió: </a:t>
            </a:r>
            <a:r>
              <a:rPr lang="es-CO" dirty="0">
                <a:solidFill>
                  <a:srgbClr val="FF0000"/>
                </a:solidFill>
              </a:rPr>
              <a:t>De Amalec los han traído; porque el pueblo perdonó lo mejor de las ovejas y de las vacas, para sacrificarlas a Jehová tu Dios, pero lo demás lo destruimos. </a:t>
            </a:r>
            <a:r>
              <a:rPr lang="es-CO" dirty="0"/>
              <a:t>Entonces dijo Samuel a Saúl: Déjame declararte lo que Jehová me ha dicho esta noche. Y él le respondió: Di. Y dijo Samuel: </a:t>
            </a:r>
            <a:endParaRPr lang="es-CO" dirty="0" smtClean="0"/>
          </a:p>
          <a:p>
            <a:pPr marL="800100" lvl="2" indent="0">
              <a:buNone/>
            </a:pPr>
            <a:r>
              <a:rPr lang="es-CO" dirty="0" smtClean="0">
                <a:solidFill>
                  <a:srgbClr val="FF0000"/>
                </a:solidFill>
              </a:rPr>
              <a:t>Aunque </a:t>
            </a:r>
            <a:r>
              <a:rPr lang="es-CO" dirty="0">
                <a:solidFill>
                  <a:srgbClr val="FF0000"/>
                </a:solidFill>
              </a:rPr>
              <a:t>eras pequeño en tus propios ojos, ¿no has sido hecho jefe de las tribus de Israel, y Jehová te ha ungido por rey sobre Israel? Y Jehová te envió en misión y dijo: Ve, destruye a los pecadores de Amalec, y hazles guerra hasta que los acabes. ¿Por qué, pues, no has oído la voz de Jehová, sino que vuelto al botín has hecho lo malo ante los ojos de Jehová</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06957250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20000"/>
          </a:bodyPr>
          <a:lstStyle/>
          <a:p>
            <a:pPr marL="400050" lvl="1" indent="0">
              <a:buNone/>
            </a:pPr>
            <a:r>
              <a:rPr lang="es-CO" sz="3400" b="1" dirty="0">
                <a:solidFill>
                  <a:srgbClr val="FF0000"/>
                </a:solidFill>
              </a:rPr>
              <a:t>2 Samuel 12:1 – 7.</a:t>
            </a:r>
          </a:p>
          <a:p>
            <a:pPr marL="400050" lvl="1" indent="0">
              <a:buNone/>
            </a:pPr>
            <a:r>
              <a:rPr lang="es-CO" dirty="0"/>
              <a:t>"</a:t>
            </a:r>
            <a:r>
              <a:rPr lang="es-CO" dirty="0">
                <a:latin typeface="Agency FB" pitchFamily="34" charset="0"/>
              </a:rPr>
              <a:t>Jehová envió a Natán a David; y viniendo a él, le dijo: Había dos hombres en una ciudad, el uno rico, y el otro pobre. El rico tenía numerosas ovejas y vacas; pero el pobre no tenía más que una sola corderita, que él había comprado y criado, y que había crecido con él y con sus hijos juntamente, comiendo de su bocado y bebiendo de su vaso, y durmiendo en su seno; y la tenía como a una hija. </a:t>
            </a:r>
            <a:endParaRPr lang="es-CO" dirty="0" smtClean="0">
              <a:latin typeface="Agency FB" pitchFamily="34" charset="0"/>
            </a:endParaRPr>
          </a:p>
          <a:p>
            <a:pPr marL="400050" lvl="1" indent="0">
              <a:buNone/>
            </a:pPr>
            <a:r>
              <a:rPr lang="es-CO" dirty="0" smtClean="0">
                <a:latin typeface="Agency FB" pitchFamily="34" charset="0"/>
              </a:rPr>
              <a:t>Y </a:t>
            </a:r>
            <a:r>
              <a:rPr lang="es-CO" dirty="0">
                <a:latin typeface="Agency FB" pitchFamily="34" charset="0"/>
              </a:rPr>
              <a:t>vino uno de camino al hombre rico; y éste no quiso tomar de sus ovejas y de sus vacas, para guisar para el caminante que había venido a él, sino que tomó la oveja de aquel hombre pobre, y la preparó para aquel que había venido a él. </a:t>
            </a:r>
            <a:endParaRPr lang="es-CO" dirty="0" smtClean="0">
              <a:latin typeface="Agency FB" pitchFamily="34" charset="0"/>
            </a:endParaRPr>
          </a:p>
          <a:p>
            <a:pPr marL="400050" lvl="1" indent="0">
              <a:buNone/>
            </a:pPr>
            <a:r>
              <a:rPr lang="es-CO" u="sng" dirty="0" smtClean="0">
                <a:latin typeface="Agency FB" pitchFamily="34" charset="0"/>
              </a:rPr>
              <a:t>Entonces </a:t>
            </a:r>
            <a:r>
              <a:rPr lang="es-CO" u="sng" dirty="0">
                <a:latin typeface="Agency FB" pitchFamily="34" charset="0"/>
              </a:rPr>
              <a:t>se encendió el furor de David en gran manera contra aquel hombre, y dijo a Natán: Vive Jehová, que el que tal hizo es digno de muerte. Y debe pagar la cordera con cuatro tantos, porque hizo tal cosa, y no tuvo misericordia</a:t>
            </a:r>
            <a:r>
              <a:rPr lang="es-CO" dirty="0">
                <a:latin typeface="Agency FB" pitchFamily="34" charset="0"/>
              </a:rPr>
              <a:t>. </a:t>
            </a:r>
            <a:r>
              <a:rPr lang="es-CO" dirty="0">
                <a:solidFill>
                  <a:srgbClr val="FF0000"/>
                </a:solidFill>
                <a:latin typeface="Agency FB" pitchFamily="34" charset="0"/>
              </a:rPr>
              <a:t>Entonces dijo Natán a David: Tú eres aquel hombre. Así ha dicho Jehová, Dios de Israel: Yo te ungí por rey sobre Israel, y te libré de la mano de Saúl</a:t>
            </a:r>
            <a:r>
              <a:rPr lang="es-CO" dirty="0">
                <a:solidFill>
                  <a:srgbClr val="FF0000"/>
                </a:solidFill>
              </a:rPr>
              <a:t>".</a:t>
            </a:r>
          </a:p>
          <a:p>
            <a:endParaRPr lang="es-CO" dirty="0"/>
          </a:p>
          <a:p>
            <a:endParaRPr lang="es-CO" dirty="0"/>
          </a:p>
        </p:txBody>
      </p:sp>
    </p:spTree>
    <p:extLst>
      <p:ext uri="{BB962C8B-B14F-4D97-AF65-F5344CB8AC3E}">
        <p14:creationId xmlns:p14="http://schemas.microsoft.com/office/powerpoint/2010/main" val="35445835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buNone/>
            </a:pPr>
            <a:r>
              <a:rPr lang="es-CO" sz="4600" b="1" dirty="0"/>
              <a:t>3. </a:t>
            </a:r>
            <a:r>
              <a:rPr lang="es-CO" sz="4600" b="1" u="sng" dirty="0"/>
              <a:t>Ser atalayas</a:t>
            </a:r>
            <a:r>
              <a:rPr lang="es-CO" dirty="0"/>
              <a:t>. </a:t>
            </a:r>
            <a:endParaRPr lang="es-CO" dirty="0" smtClean="0"/>
          </a:p>
          <a:p>
            <a:pPr marL="400050" lvl="1" indent="0">
              <a:buNone/>
            </a:pPr>
            <a:r>
              <a:rPr lang="es-CO" b="1" dirty="0" smtClean="0">
                <a:solidFill>
                  <a:srgbClr val="FF0000"/>
                </a:solidFill>
              </a:rPr>
              <a:t>Ezequiel </a:t>
            </a:r>
            <a:r>
              <a:rPr lang="es-CO" b="1" dirty="0">
                <a:solidFill>
                  <a:srgbClr val="FF0000"/>
                </a:solidFill>
              </a:rPr>
              <a:t>3:17 – 21.</a:t>
            </a:r>
          </a:p>
          <a:p>
            <a:pPr marL="400050" lvl="1" indent="0">
              <a:buNone/>
            </a:pPr>
            <a:r>
              <a:rPr lang="es-CO" dirty="0"/>
              <a:t>"Hijo de hombre, yo te he puesto por atalaya a la casa de Israel; oirás, pues, tú la palabra de mi boca, y los amonestarás de mi parte. Cuando yo dijere al impío: De cierto morirás; y tú no le amonestares ni le hablares, para que el impío sea apercibido de su mal camino a fin de que viva, el impío morirá por su maldad, pero su sangre demandaré de tu mano. </a:t>
            </a:r>
            <a:endParaRPr lang="es-CO" dirty="0" smtClean="0"/>
          </a:p>
          <a:p>
            <a:pPr marL="400050" lvl="1" indent="0">
              <a:buNone/>
            </a:pPr>
            <a:r>
              <a:rPr lang="es-CO" b="1" dirty="0" smtClean="0">
                <a:solidFill>
                  <a:srgbClr val="FF0000"/>
                </a:solidFill>
              </a:rPr>
              <a:t>Pero </a:t>
            </a:r>
            <a:r>
              <a:rPr lang="es-CO" b="1" dirty="0">
                <a:solidFill>
                  <a:srgbClr val="FF0000"/>
                </a:solidFill>
              </a:rPr>
              <a:t>si tú amonestares al impío, y él no se convirtiere de su impiedad y de su mal camino, él morirá por su maldad, pero tú habrás librado tu alma. </a:t>
            </a:r>
            <a:endParaRPr lang="es-CO" b="1" dirty="0" smtClean="0">
              <a:solidFill>
                <a:srgbClr val="FF0000"/>
              </a:solidFill>
            </a:endParaRPr>
          </a:p>
          <a:p>
            <a:pPr marL="400050" lvl="1" indent="0">
              <a:buNone/>
            </a:pPr>
            <a:r>
              <a:rPr lang="es-CO" dirty="0" smtClean="0"/>
              <a:t>Si </a:t>
            </a:r>
            <a:r>
              <a:rPr lang="es-CO" dirty="0"/>
              <a:t>el justo se apartare de su justicia e hiciere maldad, y pusiere yo tropiezo delante de él, él morirá, porque tú no le amonestaste; en su pecado morirá, y sus justicias que había hecho no vendrán en memoria; pero su sangre demandaré de tu mano. Pero si al justo amonestares para que no peque, y no pecare, de cierto vivirá, porque fue amonestado; y tú habrás librado tu alma".</a:t>
            </a:r>
          </a:p>
          <a:p>
            <a:endParaRPr lang="es-CO" dirty="0"/>
          </a:p>
        </p:txBody>
      </p:sp>
    </p:spTree>
    <p:extLst>
      <p:ext uri="{BB962C8B-B14F-4D97-AF65-F5344CB8AC3E}">
        <p14:creationId xmlns:p14="http://schemas.microsoft.com/office/powerpoint/2010/main" val="363902195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20000"/>
          </a:bodyPr>
          <a:lstStyle/>
          <a:p>
            <a:pPr marL="0" indent="0">
              <a:buNone/>
            </a:pPr>
            <a:r>
              <a:rPr lang="es-CO" sz="4600" b="1" dirty="0"/>
              <a:t>4. </a:t>
            </a:r>
            <a:r>
              <a:rPr lang="es-CO" sz="4600" b="1" u="sng" dirty="0"/>
              <a:t>Pronunciar sentencias. </a:t>
            </a:r>
            <a:endParaRPr lang="es-CO" sz="4600" b="1" u="sng" dirty="0" smtClean="0"/>
          </a:p>
          <a:p>
            <a:pPr marL="400050" lvl="1" indent="0">
              <a:buNone/>
            </a:pPr>
            <a:r>
              <a:rPr lang="es-CO" b="1" dirty="0" smtClean="0">
                <a:solidFill>
                  <a:srgbClr val="FF0000"/>
                </a:solidFill>
              </a:rPr>
              <a:t>1 </a:t>
            </a:r>
            <a:r>
              <a:rPr lang="es-CO" b="1" dirty="0">
                <a:solidFill>
                  <a:srgbClr val="FF0000"/>
                </a:solidFill>
              </a:rPr>
              <a:t>Samuel 15:22, 23.</a:t>
            </a:r>
          </a:p>
          <a:p>
            <a:pPr marL="400050" lvl="1" indent="0">
              <a:buNone/>
            </a:pPr>
            <a:r>
              <a:rPr lang="es-CO" dirty="0"/>
              <a:t>"</a:t>
            </a:r>
            <a:r>
              <a:rPr lang="es-CO" b="1" dirty="0">
                <a:latin typeface="Agency FB" pitchFamily="34" charset="0"/>
              </a:rPr>
              <a:t>Y Samuel dijo: ¿Se complace Jehová tanto en los holocaustos y víctimas, como en que se obedezca a las palabras de Jehová? Ciertamente el obedecer es mejor que los sacrificios, y el prestar atención que la grosura de los carneros. Porque como pecado de adivinación es la rebelión, y como ídolos e idolatría la obstinación. </a:t>
            </a:r>
            <a:r>
              <a:rPr lang="es-CO" b="1" dirty="0">
                <a:solidFill>
                  <a:srgbClr val="FF0000"/>
                </a:solidFill>
                <a:latin typeface="Agency FB" pitchFamily="34" charset="0"/>
              </a:rPr>
              <a:t>Por cuanto tú desechaste la palabra de Jehová, él también te ha desechado para que no seas rey</a:t>
            </a:r>
            <a:r>
              <a:rPr lang="es-CO" b="1" dirty="0">
                <a:latin typeface="Agency FB" pitchFamily="34" charset="0"/>
              </a:rPr>
              <a:t>".</a:t>
            </a:r>
          </a:p>
          <a:p>
            <a:endParaRPr lang="es-CO" dirty="0"/>
          </a:p>
          <a:p>
            <a:pPr marL="0" indent="0">
              <a:buNone/>
            </a:pPr>
            <a:r>
              <a:rPr lang="es-CO" sz="4100" b="1" dirty="0" smtClean="0"/>
              <a:t>5</a:t>
            </a:r>
            <a:r>
              <a:rPr lang="es-CO" sz="4100" b="1" dirty="0"/>
              <a:t>. </a:t>
            </a:r>
            <a:r>
              <a:rPr lang="es-CO" sz="4100" b="1" u="sng" dirty="0"/>
              <a:t>Impartir perdón. </a:t>
            </a:r>
            <a:endParaRPr lang="es-CO" sz="4100" b="1" u="sng" dirty="0" smtClean="0"/>
          </a:p>
          <a:p>
            <a:pPr marL="400050" lvl="1" indent="0">
              <a:buNone/>
            </a:pPr>
            <a:r>
              <a:rPr lang="es-CO" b="1" dirty="0" smtClean="0">
                <a:solidFill>
                  <a:srgbClr val="FF0000"/>
                </a:solidFill>
              </a:rPr>
              <a:t>2 </a:t>
            </a:r>
            <a:r>
              <a:rPr lang="es-CO" b="1" dirty="0">
                <a:solidFill>
                  <a:srgbClr val="FF0000"/>
                </a:solidFill>
              </a:rPr>
              <a:t>Samuel 12:13, 14</a:t>
            </a:r>
            <a:r>
              <a:rPr lang="es-CO" dirty="0"/>
              <a:t>.</a:t>
            </a:r>
          </a:p>
          <a:p>
            <a:pPr marL="400050" lvl="1" indent="0">
              <a:buNone/>
            </a:pPr>
            <a:r>
              <a:rPr lang="es-CO" dirty="0"/>
              <a:t>"</a:t>
            </a:r>
            <a:r>
              <a:rPr lang="es-CO" b="1" dirty="0">
                <a:latin typeface="Agency FB" pitchFamily="34" charset="0"/>
              </a:rPr>
              <a:t>Entonces dijo David a Natán: Pequé contra Jehová. Y Natán dijo a David: </a:t>
            </a:r>
            <a:r>
              <a:rPr lang="es-CO" b="1" u="sng" dirty="0">
                <a:solidFill>
                  <a:srgbClr val="FF0000"/>
                </a:solidFill>
                <a:latin typeface="Agency FB" pitchFamily="34" charset="0"/>
              </a:rPr>
              <a:t>También Jehová ha remitido tu pecado; no morirás</a:t>
            </a:r>
            <a:r>
              <a:rPr lang="es-CO" b="1" dirty="0">
                <a:latin typeface="Agency FB" pitchFamily="34" charset="0"/>
              </a:rPr>
              <a:t>. Mas por cuanto con este asunto hiciste blasfemar a los enemigos de Jehová, el hijo que te ha nacido ciertamente morirá".</a:t>
            </a:r>
          </a:p>
          <a:p>
            <a:endParaRPr lang="es-CO" dirty="0"/>
          </a:p>
          <a:p>
            <a:endParaRPr lang="es-CO" dirty="0"/>
          </a:p>
        </p:txBody>
      </p:sp>
    </p:spTree>
    <p:extLst>
      <p:ext uri="{BB962C8B-B14F-4D97-AF65-F5344CB8AC3E}">
        <p14:creationId xmlns:p14="http://schemas.microsoft.com/office/powerpoint/2010/main" val="16704512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anim calcmode="lin" valueType="num">
                                      <p:cBhvr>
                                        <p:cTn id="1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5" end="5"/>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2000"/>
                                        <p:tgtEl>
                                          <p:spTgt spid="3">
                                            <p:txEl>
                                              <p:pRg st="6" end="6"/>
                                            </p:txEl>
                                          </p:spTgt>
                                        </p:tgtEl>
                                      </p:cBhvr>
                                    </p:animEffect>
                                    <p:anim calcmode="lin" valueType="num">
                                      <p:cBhvr>
                                        <p:cTn id="18"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47500" lnSpcReduction="20000"/>
          </a:bodyPr>
          <a:lstStyle/>
          <a:p>
            <a:pPr marL="0" indent="0">
              <a:buNone/>
            </a:pPr>
            <a:r>
              <a:rPr lang="es-CO" sz="5100" b="1" dirty="0"/>
              <a:t>6. </a:t>
            </a:r>
            <a:r>
              <a:rPr lang="es-CO" sz="5900" b="1" u="sng" dirty="0"/>
              <a:t>Prevenir el peligro. </a:t>
            </a:r>
            <a:endParaRPr lang="es-CO" sz="5900" b="1" u="sng" dirty="0" smtClean="0"/>
          </a:p>
          <a:p>
            <a:pPr marL="400050" lvl="1" indent="0">
              <a:buNone/>
            </a:pPr>
            <a:r>
              <a:rPr lang="es-CO" sz="3800" b="1" dirty="0" smtClean="0">
                <a:solidFill>
                  <a:srgbClr val="FF0000"/>
                </a:solidFill>
              </a:rPr>
              <a:t>Hechos </a:t>
            </a:r>
            <a:r>
              <a:rPr lang="es-CO" sz="3800" b="1" dirty="0">
                <a:solidFill>
                  <a:srgbClr val="FF0000"/>
                </a:solidFill>
              </a:rPr>
              <a:t>21:10, 11.</a:t>
            </a:r>
          </a:p>
          <a:p>
            <a:pPr marL="400050" lvl="1" indent="0">
              <a:buNone/>
            </a:pPr>
            <a:r>
              <a:rPr lang="es-CO" sz="4500" b="1" dirty="0">
                <a:latin typeface="Agency FB" pitchFamily="34" charset="0"/>
              </a:rPr>
              <a:t>"Y permaneciendo nosotros allí algunos días, descendió de Judea un profeta llamado Agabo, quien viniendo a vernos, tomó el cinto de Pablo, y atándose los pies y las manos, dijo: </a:t>
            </a:r>
            <a:r>
              <a:rPr lang="es-CO" sz="4500" b="1" dirty="0">
                <a:solidFill>
                  <a:srgbClr val="FF0000"/>
                </a:solidFill>
                <a:latin typeface="Agency FB" pitchFamily="34" charset="0"/>
              </a:rPr>
              <a:t>Esto dice el Espíritu Santo: Así atarán los judíos en Jerusalén al varón de quien es este cinto, y le entregarán en manos de los gentiles</a:t>
            </a:r>
            <a:r>
              <a:rPr lang="es-CO" sz="3800" b="1" dirty="0">
                <a:solidFill>
                  <a:srgbClr val="FF0000"/>
                </a:solidFill>
                <a:latin typeface="Agency FB" pitchFamily="34" charset="0"/>
              </a:rPr>
              <a:t>".</a:t>
            </a:r>
          </a:p>
          <a:p>
            <a:endParaRPr lang="es-CO" dirty="0"/>
          </a:p>
          <a:p>
            <a:pPr marL="0" indent="0">
              <a:buNone/>
            </a:pPr>
            <a:r>
              <a:rPr lang="es-CO" sz="5100" b="1" dirty="0" smtClean="0"/>
              <a:t>7</a:t>
            </a:r>
            <a:r>
              <a:rPr lang="es-CO" sz="5100" b="1" dirty="0"/>
              <a:t>. </a:t>
            </a:r>
            <a:r>
              <a:rPr lang="es-CO" sz="5900" b="1" u="sng" dirty="0"/>
              <a:t>Revelar los planes del enemigo</a:t>
            </a:r>
            <a:r>
              <a:rPr lang="es-CO" sz="5900" b="1" dirty="0" smtClean="0"/>
              <a:t>.</a:t>
            </a:r>
          </a:p>
          <a:p>
            <a:pPr marL="400050" lvl="1" indent="0">
              <a:buNone/>
            </a:pPr>
            <a:r>
              <a:rPr lang="es-CO" sz="3800" dirty="0" smtClean="0"/>
              <a:t> </a:t>
            </a:r>
            <a:r>
              <a:rPr lang="es-CO" sz="5900" b="1" dirty="0">
                <a:solidFill>
                  <a:srgbClr val="FF0000"/>
                </a:solidFill>
              </a:rPr>
              <a:t>2 Reyes 6:8 – 12.</a:t>
            </a:r>
          </a:p>
          <a:p>
            <a:pPr marL="400050" lvl="1" indent="0">
              <a:buNone/>
            </a:pPr>
            <a:r>
              <a:rPr lang="es-CO" sz="3800" dirty="0" smtClean="0"/>
              <a:t>"</a:t>
            </a:r>
            <a:r>
              <a:rPr lang="es-CO" sz="5100" b="1" dirty="0">
                <a:latin typeface="Agency FB" pitchFamily="34" charset="0"/>
              </a:rPr>
              <a:t>Tenía el rey de Siria guerra contra Israel, y consultando con sus siervos, dijo: En tal y tal lugar estará mi campamento. </a:t>
            </a:r>
            <a:r>
              <a:rPr lang="es-CO" sz="5100" b="1" dirty="0">
                <a:solidFill>
                  <a:srgbClr val="FF0000"/>
                </a:solidFill>
                <a:latin typeface="Agency FB" pitchFamily="34" charset="0"/>
              </a:rPr>
              <a:t>Y el varón de Dios envió a decir al rey de Israel: Mira que no pases por tal lugar, porque los sirios van allí</a:t>
            </a:r>
            <a:r>
              <a:rPr lang="es-CO" sz="5100" b="1" dirty="0">
                <a:latin typeface="Agency FB" pitchFamily="34" charset="0"/>
              </a:rPr>
              <a:t>. Entonces el rey de Israel envió a aquel lugar que el varón de Dios había dicho; y así lo hizo una y otra vez con el fin de cuidarse. Y el corazón del rey de Siria se turbó por esto; y llamando a sus siervos, les dijo: ¿No me declararéis vosotros quién de los nuestros es del rey de Israel? Entonces uno de los siervos dijo: No, rey señor mío, </a:t>
            </a:r>
            <a:r>
              <a:rPr lang="es-CO" sz="5100" b="1" dirty="0">
                <a:solidFill>
                  <a:srgbClr val="FF0000"/>
                </a:solidFill>
                <a:latin typeface="Agency FB" pitchFamily="34" charset="0"/>
              </a:rPr>
              <a:t>sino que el profeta Eliseo está en Israel, el cual declara al rey de Israel las palabras que tú hablas en tu cámara más secreta</a:t>
            </a:r>
            <a:r>
              <a:rPr lang="es-CO" sz="3800" dirty="0" smtClean="0">
                <a:solidFill>
                  <a:srgbClr val="FF0000"/>
                </a:solidFill>
              </a:rPr>
              <a:t>".</a:t>
            </a:r>
            <a:endParaRPr lang="es-CO" sz="3800" dirty="0">
              <a:solidFill>
                <a:srgbClr val="FF0000"/>
              </a:solidFill>
            </a:endParaRPr>
          </a:p>
        </p:txBody>
      </p:sp>
    </p:spTree>
    <p:extLst>
      <p:ext uri="{BB962C8B-B14F-4D97-AF65-F5344CB8AC3E}">
        <p14:creationId xmlns:p14="http://schemas.microsoft.com/office/powerpoint/2010/main" val="65101871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marL="0" indent="0">
              <a:buNone/>
            </a:pPr>
            <a:r>
              <a:rPr lang="es-CO" sz="3800" b="1" dirty="0"/>
              <a:t>8. </a:t>
            </a:r>
            <a:r>
              <a:rPr lang="es-CO" sz="3800" b="1" u="sng" dirty="0"/>
              <a:t>Revelar el futuro</a:t>
            </a:r>
            <a:r>
              <a:rPr lang="es-CO" sz="3800" b="1" dirty="0"/>
              <a:t>. </a:t>
            </a:r>
          </a:p>
          <a:p>
            <a:pPr marL="400050" lvl="1" indent="0">
              <a:buNone/>
            </a:pPr>
            <a:r>
              <a:rPr lang="es-CO" sz="3300" b="1" dirty="0">
                <a:solidFill>
                  <a:srgbClr val="FF0000"/>
                </a:solidFill>
              </a:rPr>
              <a:t>Daniel 2:28</a:t>
            </a:r>
          </a:p>
          <a:p>
            <a:pPr marL="400050" lvl="1" indent="0">
              <a:buNone/>
            </a:pPr>
            <a:r>
              <a:rPr lang="es-CO" dirty="0"/>
              <a:t>"</a:t>
            </a:r>
            <a:r>
              <a:rPr lang="es-CO" b="1" dirty="0">
                <a:latin typeface="Agency FB" pitchFamily="34" charset="0"/>
              </a:rPr>
              <a:t>Pero hay un Dios en los cielos, el cual revela los misterios, y </a:t>
            </a:r>
            <a:r>
              <a:rPr lang="es-CO" b="1" dirty="0">
                <a:solidFill>
                  <a:srgbClr val="FF0000"/>
                </a:solidFill>
                <a:latin typeface="Agency FB" pitchFamily="34" charset="0"/>
              </a:rPr>
              <a:t>él ha hecho saber al rey Nabucodonosor lo que ha de acontecer en los postreros días</a:t>
            </a:r>
            <a:r>
              <a:rPr lang="es-CO" b="1" dirty="0">
                <a:latin typeface="Agency FB" pitchFamily="34" charset="0"/>
              </a:rPr>
              <a:t>. He aquí tu sueño, y las visiones que has tenido en tu cama</a:t>
            </a:r>
            <a:r>
              <a:rPr lang="es-CO" dirty="0"/>
              <a:t>".</a:t>
            </a:r>
          </a:p>
          <a:p>
            <a:endParaRPr lang="es-CO" dirty="0"/>
          </a:p>
          <a:p>
            <a:pPr marL="400050" lvl="1" indent="0">
              <a:buNone/>
            </a:pPr>
            <a:r>
              <a:rPr lang="es-CO" sz="3000" b="1" dirty="0" smtClean="0">
                <a:solidFill>
                  <a:srgbClr val="FF0000"/>
                </a:solidFill>
              </a:rPr>
              <a:t>Daniel </a:t>
            </a:r>
            <a:r>
              <a:rPr lang="es-CO" sz="3000" b="1" dirty="0">
                <a:solidFill>
                  <a:srgbClr val="FF0000"/>
                </a:solidFill>
              </a:rPr>
              <a:t>2:45</a:t>
            </a:r>
          </a:p>
          <a:p>
            <a:pPr marL="400050" lvl="1" indent="0">
              <a:buNone/>
            </a:pPr>
            <a:r>
              <a:rPr lang="es-CO" dirty="0"/>
              <a:t>"</a:t>
            </a:r>
            <a:r>
              <a:rPr lang="es-CO" b="1" dirty="0">
                <a:latin typeface="Agency FB" pitchFamily="34" charset="0"/>
              </a:rPr>
              <a:t>de la manera que viste que del monte fue cortada una piedra, no con mano, la cual desmenuzó el hierro, el bronce, el barro, la plata y el oro. </a:t>
            </a:r>
            <a:r>
              <a:rPr lang="es-CO" b="1" dirty="0">
                <a:solidFill>
                  <a:srgbClr val="FF0000"/>
                </a:solidFill>
                <a:latin typeface="Agency FB" pitchFamily="34" charset="0"/>
              </a:rPr>
              <a:t>El gran Dios ha mostrado al rey lo que ha de acontecer en lo por venir</a:t>
            </a:r>
            <a:r>
              <a:rPr lang="es-CO" b="1" dirty="0">
                <a:latin typeface="Agency FB" pitchFamily="34" charset="0"/>
              </a:rPr>
              <a:t>; y el sueño es verdadero, y fiel su interpretación</a:t>
            </a:r>
            <a:r>
              <a:rPr lang="es-CO" dirty="0"/>
              <a:t>".</a:t>
            </a:r>
          </a:p>
          <a:p>
            <a:endParaRPr lang="es-CO" dirty="0"/>
          </a:p>
          <a:p>
            <a:endParaRPr lang="es-CO" dirty="0"/>
          </a:p>
        </p:txBody>
      </p:sp>
    </p:spTree>
    <p:extLst>
      <p:ext uri="{BB962C8B-B14F-4D97-AF65-F5344CB8AC3E}">
        <p14:creationId xmlns:p14="http://schemas.microsoft.com/office/powerpoint/2010/main" val="9915802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400050" lvl="1" indent="0">
              <a:buNone/>
            </a:pPr>
            <a:r>
              <a:rPr lang="es-CO" sz="4000" b="1" dirty="0">
                <a:solidFill>
                  <a:srgbClr val="FF0000"/>
                </a:solidFill>
              </a:rPr>
              <a:t>Daniel 7:1</a:t>
            </a:r>
          </a:p>
          <a:p>
            <a:pPr marL="400050" lvl="1" indent="0">
              <a:buNone/>
            </a:pPr>
            <a:r>
              <a:rPr lang="es-CO" dirty="0"/>
              <a:t>"</a:t>
            </a:r>
            <a:r>
              <a:rPr lang="es-CO" b="1" dirty="0">
                <a:latin typeface="Agency FB" pitchFamily="34" charset="0"/>
              </a:rPr>
              <a:t>En el primer año de Belsasar rey de Babilonia tuvo Daniel un sueño, y visiones de su cabeza mientras estaba en su lecho; luego escribió el sueño, y relató lo principal del asunto</a:t>
            </a:r>
            <a:r>
              <a:rPr lang="es-CO" dirty="0"/>
              <a:t>".</a:t>
            </a:r>
          </a:p>
          <a:p>
            <a:pPr marL="0" indent="0">
              <a:buNone/>
            </a:pPr>
            <a:endParaRPr lang="es-CO" dirty="0" smtClean="0"/>
          </a:p>
          <a:p>
            <a:pPr marL="0" indent="0">
              <a:buNone/>
            </a:pPr>
            <a:r>
              <a:rPr lang="es-CO" sz="4500" b="1" dirty="0" smtClean="0"/>
              <a:t>9</a:t>
            </a:r>
            <a:r>
              <a:rPr lang="es-CO" sz="4500" b="1" dirty="0"/>
              <a:t>. </a:t>
            </a:r>
            <a:r>
              <a:rPr lang="es-CO" sz="4500" b="1" u="sng" dirty="0"/>
              <a:t>Guiar. </a:t>
            </a:r>
            <a:endParaRPr lang="es-CO" sz="4500" b="1" u="sng" dirty="0" smtClean="0"/>
          </a:p>
          <a:p>
            <a:pPr marL="400050" lvl="1" indent="0">
              <a:buNone/>
            </a:pPr>
            <a:r>
              <a:rPr lang="es-CO" sz="3400" b="1" dirty="0" smtClean="0">
                <a:solidFill>
                  <a:srgbClr val="FF0000"/>
                </a:solidFill>
              </a:rPr>
              <a:t>Oseas </a:t>
            </a:r>
            <a:r>
              <a:rPr lang="es-CO" sz="3400" b="1" dirty="0">
                <a:solidFill>
                  <a:srgbClr val="FF0000"/>
                </a:solidFill>
              </a:rPr>
              <a:t>12:13.</a:t>
            </a:r>
          </a:p>
          <a:p>
            <a:pPr marL="400050" lvl="1" indent="0">
              <a:buNone/>
            </a:pPr>
            <a:r>
              <a:rPr lang="es-CO" dirty="0"/>
              <a:t>"</a:t>
            </a:r>
            <a:r>
              <a:rPr lang="es-CO" b="1" dirty="0">
                <a:latin typeface="Agency FB" pitchFamily="34" charset="0"/>
              </a:rPr>
              <a:t>Y por un profeta Jehová hizo subir a Israel de Egipto, y por un profeta fue guardado</a:t>
            </a:r>
            <a:r>
              <a:rPr lang="es-CO" dirty="0"/>
              <a:t>"</a:t>
            </a:r>
          </a:p>
          <a:p>
            <a:endParaRPr lang="es-CO" dirty="0"/>
          </a:p>
          <a:p>
            <a:pPr marL="0" indent="0">
              <a:buNone/>
            </a:pPr>
            <a:r>
              <a:rPr lang="es-CO" sz="4000" b="1" dirty="0" smtClean="0"/>
              <a:t>10</a:t>
            </a:r>
            <a:r>
              <a:rPr lang="es-CO" sz="4000" b="1" dirty="0"/>
              <a:t>. </a:t>
            </a:r>
            <a:r>
              <a:rPr lang="es-CO" sz="4000" b="1" u="sng" dirty="0"/>
              <a:t>Educar.</a:t>
            </a:r>
          </a:p>
          <a:p>
            <a:pPr marL="400050" lvl="1" indent="0">
              <a:buNone/>
            </a:pPr>
            <a:r>
              <a:rPr lang="es-CO" sz="3400" b="1" dirty="0">
                <a:solidFill>
                  <a:srgbClr val="FF0000"/>
                </a:solidFill>
              </a:rPr>
              <a:t>2 Reyes 6:1 – 3</a:t>
            </a:r>
          </a:p>
          <a:p>
            <a:pPr marL="400050" lvl="1" indent="0">
              <a:buNone/>
            </a:pPr>
            <a:r>
              <a:rPr lang="es-CO" b="1" dirty="0">
                <a:latin typeface="Agency FB" pitchFamily="34" charset="0"/>
              </a:rPr>
              <a:t>"Los hijos de los profetas dijeron a Eliseo: He aquí, el lugar en que moramos contigo nos es estrecho. Vamos ahora al Jordán, y tomemos de allí cada uno una viga, y hagamos allí lugar en que habitemos. Y él dijo: Andad. Y dijo uno: Te rogamos que vengas con tus siervos. Y él respondió: Yo iré".</a:t>
            </a:r>
          </a:p>
        </p:txBody>
      </p:sp>
    </p:spTree>
    <p:extLst>
      <p:ext uri="{BB962C8B-B14F-4D97-AF65-F5344CB8AC3E}">
        <p14:creationId xmlns:p14="http://schemas.microsoft.com/office/powerpoint/2010/main" val="705305577"/>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400050" lvl="1" indent="0">
              <a:buNone/>
            </a:pPr>
            <a:r>
              <a:rPr lang="es-CO" sz="3200" b="1" dirty="0">
                <a:solidFill>
                  <a:srgbClr val="FF0000"/>
                </a:solidFill>
              </a:rPr>
              <a:t>Jeremías 29:19</a:t>
            </a:r>
          </a:p>
          <a:p>
            <a:pPr marL="400050" lvl="1" indent="0">
              <a:buNone/>
            </a:pPr>
            <a:r>
              <a:rPr lang="es-CO" sz="3400" b="1" dirty="0">
                <a:latin typeface="Agency FB" pitchFamily="34" charset="0"/>
              </a:rPr>
              <a:t>"por cuanto no oyeron mis palabras, dice Jehová, que les envié por mis siervos los profetas, desde temprano y sin cesar; y no habéis escuchado, dice Jehová".</a:t>
            </a:r>
          </a:p>
          <a:p>
            <a:endParaRPr lang="es-CO" dirty="0"/>
          </a:p>
          <a:p>
            <a:pPr marL="400050" lvl="1" indent="0">
              <a:buNone/>
            </a:pPr>
            <a:r>
              <a:rPr lang="es-CO" sz="3400" b="1" dirty="0" smtClean="0">
                <a:solidFill>
                  <a:srgbClr val="FF0000"/>
                </a:solidFill>
              </a:rPr>
              <a:t>Jeremías </a:t>
            </a:r>
            <a:r>
              <a:rPr lang="es-CO" sz="3400" b="1" dirty="0">
                <a:solidFill>
                  <a:srgbClr val="FF0000"/>
                </a:solidFill>
              </a:rPr>
              <a:t>32:33</a:t>
            </a:r>
          </a:p>
          <a:p>
            <a:pPr marL="400050" lvl="1" indent="0">
              <a:buNone/>
            </a:pPr>
            <a:r>
              <a:rPr lang="es-CO" b="1" dirty="0">
                <a:latin typeface="Agency FB" pitchFamily="34" charset="0"/>
              </a:rPr>
              <a:t>"Y me volvieron la cerviz, y no el rostro; y cuando los enseñaba desde temprano y sin cesar, no escucharon para recibir corrección".</a:t>
            </a:r>
          </a:p>
          <a:p>
            <a:endParaRPr lang="es-CO" dirty="0"/>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237159024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latin typeface="Algerian" pitchFamily="82" charset="0"/>
              </a:rPr>
              <a:t>Posibilidad </a:t>
            </a:r>
            <a:r>
              <a:rPr lang="es-CO" dirty="0">
                <a:latin typeface="Algerian" pitchFamily="82" charset="0"/>
              </a:rPr>
              <a:t>y peligro del falso don profético</a:t>
            </a:r>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buNone/>
            </a:pPr>
            <a:r>
              <a:rPr lang="es-CO" sz="3600" b="1" dirty="0" smtClean="0"/>
              <a:t>¿Qué </a:t>
            </a:r>
            <a:r>
              <a:rPr lang="es-CO" sz="3600" b="1" dirty="0"/>
              <a:t>predicción hizo Jesús acerca de falsos profetas? </a:t>
            </a:r>
            <a:endParaRPr lang="es-CO" sz="3600" b="1" dirty="0" smtClean="0"/>
          </a:p>
          <a:p>
            <a:pPr marL="400050" lvl="1" indent="0">
              <a:buNone/>
            </a:pPr>
            <a:r>
              <a:rPr lang="es-CO" sz="3200" b="1" dirty="0" smtClean="0">
                <a:solidFill>
                  <a:srgbClr val="FF0000"/>
                </a:solidFill>
              </a:rPr>
              <a:t>Mateo </a:t>
            </a:r>
            <a:r>
              <a:rPr lang="es-CO" sz="3200" b="1" dirty="0">
                <a:solidFill>
                  <a:srgbClr val="FF0000"/>
                </a:solidFill>
              </a:rPr>
              <a:t>24:24.</a:t>
            </a:r>
          </a:p>
          <a:p>
            <a:pPr marL="400050" lvl="1" indent="0">
              <a:buNone/>
            </a:pPr>
            <a:r>
              <a:rPr lang="es-CO" b="1" dirty="0">
                <a:latin typeface="Agency FB" pitchFamily="34" charset="0"/>
              </a:rPr>
              <a:t>"Porque se levantarán falsos Cristos, y falsos profetas, y harán grandes señales y prodigios, de tal manera que engañarán, si fuere posible, aun a los escogidos</a:t>
            </a:r>
            <a:r>
              <a:rPr lang="es-CO" b="1" dirty="0" smtClean="0">
                <a:latin typeface="Agency FB" pitchFamily="34" charset="0"/>
              </a:rPr>
              <a:t>".</a:t>
            </a:r>
          </a:p>
          <a:p>
            <a:pPr marL="0" indent="0">
              <a:buNone/>
            </a:pPr>
            <a:endParaRPr lang="es-CO" b="1" dirty="0">
              <a:latin typeface="Agency FB" pitchFamily="34" charset="0"/>
            </a:endParaRPr>
          </a:p>
          <a:p>
            <a:pPr marL="0" indent="0">
              <a:buNone/>
            </a:pPr>
            <a:r>
              <a:rPr lang="es-CO" sz="3300" b="1" dirty="0" smtClean="0">
                <a:latin typeface="Agency FB" pitchFamily="34" charset="0"/>
              </a:rPr>
              <a:t>¿Cómo </a:t>
            </a:r>
            <a:r>
              <a:rPr lang="es-CO" sz="3300" b="1" dirty="0">
                <a:latin typeface="Agency FB" pitchFamily="34" charset="0"/>
              </a:rPr>
              <a:t>distinguir los verdaderos de los falsos profetas?</a:t>
            </a:r>
          </a:p>
          <a:p>
            <a:pPr marL="914400" lvl="1" indent="-514350">
              <a:buAutoNum type="arabicPeriod"/>
            </a:pPr>
            <a:r>
              <a:rPr lang="es-CO" sz="3300" b="1" u="sng" dirty="0" smtClean="0">
                <a:latin typeface="Agency FB" pitchFamily="34" charset="0"/>
              </a:rPr>
              <a:t>Su </a:t>
            </a:r>
            <a:r>
              <a:rPr lang="es-CO" sz="3300" b="1" u="sng" dirty="0">
                <a:latin typeface="Agency FB" pitchFamily="34" charset="0"/>
              </a:rPr>
              <a:t>fe en </a:t>
            </a:r>
            <a:r>
              <a:rPr lang="es-CO" sz="3300" b="1" u="sng" dirty="0" smtClean="0">
                <a:latin typeface="Agency FB" pitchFamily="34" charset="0"/>
              </a:rPr>
              <a:t>Cristo</a:t>
            </a:r>
            <a:r>
              <a:rPr lang="es-CO" b="1" dirty="0" smtClean="0">
                <a:latin typeface="Agency FB" pitchFamily="34" charset="0"/>
              </a:rPr>
              <a:t>.</a:t>
            </a:r>
          </a:p>
          <a:p>
            <a:pPr marL="400050" lvl="1" indent="0">
              <a:buNone/>
            </a:pPr>
            <a:r>
              <a:rPr lang="es-CO" b="1" dirty="0" smtClean="0">
                <a:solidFill>
                  <a:srgbClr val="FF0000"/>
                </a:solidFill>
                <a:latin typeface="Agency FB" pitchFamily="34" charset="0"/>
              </a:rPr>
              <a:t>1 </a:t>
            </a:r>
            <a:r>
              <a:rPr lang="es-CO" b="1" dirty="0">
                <a:solidFill>
                  <a:srgbClr val="FF0000"/>
                </a:solidFill>
                <a:latin typeface="Agency FB" pitchFamily="34" charset="0"/>
              </a:rPr>
              <a:t>Juan 4:3.</a:t>
            </a:r>
          </a:p>
          <a:p>
            <a:pPr marL="400050" lvl="1" indent="0">
              <a:buNone/>
            </a:pPr>
            <a:r>
              <a:rPr lang="es-CO" b="1" dirty="0">
                <a:latin typeface="Agency FB" pitchFamily="34" charset="0"/>
              </a:rPr>
              <a:t>"y todo espíritu que no confiesa que Jesucristo ha venido en carne, no es de Dios; y este es el espíritu del anticristo, el cual vosotros habéis oído que viene, y que ahora ya está en el mundo"</a:t>
            </a:r>
          </a:p>
          <a:p>
            <a:pPr marL="400050" lvl="1" indent="0">
              <a:buNone/>
            </a:pPr>
            <a:endParaRPr lang="es-CO" b="1" dirty="0">
              <a:latin typeface="Agency FB" pitchFamily="34" charset="0"/>
            </a:endParaRPr>
          </a:p>
          <a:p>
            <a:endParaRPr lang="es-CO" dirty="0"/>
          </a:p>
        </p:txBody>
      </p:sp>
    </p:spTree>
    <p:extLst>
      <p:ext uri="{BB962C8B-B14F-4D97-AF65-F5344CB8AC3E}">
        <p14:creationId xmlns:p14="http://schemas.microsoft.com/office/powerpoint/2010/main" val="27504200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77500" lnSpcReduction="20000"/>
          </a:bodyPr>
          <a:lstStyle/>
          <a:p>
            <a:pPr marL="0" indent="0">
              <a:buNone/>
            </a:pPr>
            <a:r>
              <a:rPr lang="es-CO" sz="5100" b="1" dirty="0" smtClean="0"/>
              <a:t>2</a:t>
            </a:r>
            <a:r>
              <a:rPr lang="es-CO" sz="5100" b="1" dirty="0"/>
              <a:t>. </a:t>
            </a:r>
            <a:r>
              <a:rPr lang="es-CO" sz="5100" b="1" u="sng" dirty="0"/>
              <a:t>Cumplimiento de sus predicciones</a:t>
            </a:r>
            <a:r>
              <a:rPr lang="es-CO" sz="5100" b="1" dirty="0" smtClean="0"/>
              <a:t>.</a:t>
            </a:r>
          </a:p>
          <a:p>
            <a:pPr marL="400050" lvl="1" indent="0">
              <a:buNone/>
            </a:pPr>
            <a:r>
              <a:rPr lang="es-CO" dirty="0" smtClean="0"/>
              <a:t> </a:t>
            </a:r>
          </a:p>
          <a:p>
            <a:pPr marL="400050" lvl="1" indent="0">
              <a:buNone/>
            </a:pPr>
            <a:r>
              <a:rPr lang="es-CO" sz="3600" dirty="0" smtClean="0">
                <a:solidFill>
                  <a:srgbClr val="FF0000"/>
                </a:solidFill>
              </a:rPr>
              <a:t>Deuteronomio </a:t>
            </a:r>
            <a:r>
              <a:rPr lang="es-CO" sz="3600" dirty="0">
                <a:solidFill>
                  <a:srgbClr val="FF0000"/>
                </a:solidFill>
              </a:rPr>
              <a:t>18:21, 22.</a:t>
            </a:r>
          </a:p>
          <a:p>
            <a:pPr marL="400050" lvl="1" indent="0">
              <a:buNone/>
            </a:pPr>
            <a:r>
              <a:rPr lang="es-CO" sz="3100" b="1" dirty="0">
                <a:latin typeface="Agency FB" pitchFamily="34" charset="0"/>
              </a:rPr>
              <a:t>"Y si dijeres en tu corazón: ¿Cómo conoceremos la palabra que Jehová no ha hablado?; </a:t>
            </a:r>
            <a:r>
              <a:rPr lang="es-CO" sz="3100" b="1" dirty="0">
                <a:solidFill>
                  <a:srgbClr val="FF0000"/>
                </a:solidFill>
                <a:latin typeface="Agency FB" pitchFamily="34" charset="0"/>
              </a:rPr>
              <a:t>si el profeta hablare en nombre de Jehová, y no se cumpliere lo que dijo, ni aconteciere, es palabra que Jehová no ha hablado</a:t>
            </a:r>
            <a:r>
              <a:rPr lang="es-CO" sz="3100" b="1" dirty="0">
                <a:latin typeface="Agency FB" pitchFamily="34" charset="0"/>
              </a:rPr>
              <a:t>; con presunción la habló el tal profeta; no tengas temor de él".</a:t>
            </a:r>
          </a:p>
          <a:p>
            <a:endParaRPr lang="es-CO" dirty="0"/>
          </a:p>
          <a:p>
            <a:endParaRPr lang="es-CO" dirty="0"/>
          </a:p>
          <a:p>
            <a:pPr marL="0" indent="0">
              <a:buNone/>
            </a:pPr>
            <a:r>
              <a:rPr lang="es-CO" sz="4100" b="1" dirty="0"/>
              <a:t>3. </a:t>
            </a:r>
            <a:r>
              <a:rPr lang="es-CO" sz="4100" b="1" u="sng" dirty="0"/>
              <a:t>Mensajes sin claudicaciones.</a:t>
            </a:r>
            <a:r>
              <a:rPr lang="es-CO" u="sng" dirty="0"/>
              <a:t> </a:t>
            </a:r>
            <a:endParaRPr lang="es-CO" u="sng" dirty="0" smtClean="0"/>
          </a:p>
          <a:p>
            <a:pPr marL="400050" lvl="1" indent="0">
              <a:buNone/>
            </a:pPr>
            <a:r>
              <a:rPr lang="es-CO" sz="3600" b="1" dirty="0" smtClean="0">
                <a:solidFill>
                  <a:srgbClr val="FF0000"/>
                </a:solidFill>
              </a:rPr>
              <a:t>Isaías </a:t>
            </a:r>
            <a:r>
              <a:rPr lang="es-CO" sz="3600" b="1" dirty="0">
                <a:solidFill>
                  <a:srgbClr val="FF0000"/>
                </a:solidFill>
              </a:rPr>
              <a:t>30:8.</a:t>
            </a:r>
          </a:p>
          <a:p>
            <a:pPr marL="400050" lvl="1" indent="0">
              <a:buNone/>
            </a:pPr>
            <a:r>
              <a:rPr lang="es-CO" sz="3600" b="1" dirty="0">
                <a:latin typeface="Agency FB" pitchFamily="34" charset="0"/>
              </a:rPr>
              <a:t>"Ve, pues, ahora, y escribe esta visión en una tabla delante de ellos, y regístrala en un libro</a:t>
            </a:r>
            <a:r>
              <a:rPr lang="es-CO" sz="3600" b="1" dirty="0">
                <a:solidFill>
                  <a:srgbClr val="FF0000"/>
                </a:solidFill>
                <a:latin typeface="Agency FB" pitchFamily="34" charset="0"/>
              </a:rPr>
              <a:t>, para que quede hasta el día postrero, eternamente y para siempre</a:t>
            </a:r>
            <a:r>
              <a:rPr lang="es-CO" sz="3600" b="1" dirty="0">
                <a:latin typeface="Agency FB" pitchFamily="34" charset="0"/>
              </a:rPr>
              <a:t>".</a:t>
            </a:r>
          </a:p>
          <a:p>
            <a:endParaRPr lang="es-CO" dirty="0"/>
          </a:p>
          <a:p>
            <a:endParaRPr lang="es-CO" dirty="0"/>
          </a:p>
        </p:txBody>
      </p:sp>
    </p:spTree>
    <p:extLst>
      <p:ext uri="{BB962C8B-B14F-4D97-AF65-F5344CB8AC3E}">
        <p14:creationId xmlns:p14="http://schemas.microsoft.com/office/powerpoint/2010/main" val="38471861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1000"/>
                                        <p:tgtEl>
                                          <p:spTgt spid="3">
                                            <p:txEl>
                                              <p:pRg st="7" end="7"/>
                                            </p:txEl>
                                          </p:spTgt>
                                        </p:tgtEl>
                                      </p:cBhvr>
                                    </p:animEffect>
                                    <p:anim calcmode="lin" valueType="num">
                                      <p:cBhvr>
                                        <p:cTn id="1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fade">
                                      <p:cBhvr>
                                        <p:cTn id="17" dur="1000"/>
                                        <p:tgtEl>
                                          <p:spTgt spid="3">
                                            <p:txEl>
                                              <p:pRg st="8" end="8"/>
                                            </p:txEl>
                                          </p:spTgt>
                                        </p:tgtEl>
                                      </p:cBhvr>
                                    </p:animEffect>
                                    <p:anim calcmode="lin" valueType="num">
                                      <p:cBhvr>
                                        <p:cTn id="1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p:spPr>
        <p:txBody>
          <a:bodyPr>
            <a:normAutofit fontScale="77500" lnSpcReduction="20000"/>
          </a:bodyPr>
          <a:lstStyle/>
          <a:p>
            <a:pPr marL="0" indent="0">
              <a:buNone/>
            </a:pPr>
            <a:r>
              <a:rPr lang="es-CO" sz="5100" b="1" dirty="0"/>
              <a:t>4. </a:t>
            </a:r>
            <a:r>
              <a:rPr lang="es-CO" sz="5100" b="1" u="sng" dirty="0"/>
              <a:t>Amor verdadero</a:t>
            </a:r>
            <a:r>
              <a:rPr lang="es-CO" sz="5100" b="1" u="sng" dirty="0" smtClean="0"/>
              <a:t>.</a:t>
            </a:r>
          </a:p>
          <a:p>
            <a:pPr marL="400050" lvl="1" indent="0">
              <a:buNone/>
            </a:pPr>
            <a:r>
              <a:rPr lang="es-CO" dirty="0" smtClean="0"/>
              <a:t> </a:t>
            </a:r>
            <a:r>
              <a:rPr lang="es-CO" sz="3800" b="1" dirty="0">
                <a:solidFill>
                  <a:srgbClr val="FF0000"/>
                </a:solidFill>
              </a:rPr>
              <a:t>Deuteronomio 13:1 – 3.</a:t>
            </a:r>
          </a:p>
          <a:p>
            <a:pPr marL="400050" lvl="1" indent="0">
              <a:buNone/>
            </a:pPr>
            <a:r>
              <a:rPr lang="es-CO" sz="3400" b="1" dirty="0">
                <a:latin typeface="Agency FB" pitchFamily="34" charset="0"/>
              </a:rPr>
              <a:t>"Cuando se levantare en medio de ti profeta, o soñador de sueños, y te anunciare señal o prodigios, y si se cumpliere la señal o prodigio que él te anunció, diciendo: Vamos en pos de dioses ajenos, que no conociste, y sirvámosles; no darás oído a las palabras de tal profeta, ni al tal soñador de sueños; porque Jehová vuestro Dios os está probando, para saber si amáis a Jehová vuestro Dios con todo vuestro corazón, y con toda vuestra alma".</a:t>
            </a:r>
          </a:p>
          <a:p>
            <a:endParaRPr lang="es-CO" dirty="0"/>
          </a:p>
          <a:p>
            <a:pPr marL="0" indent="0">
              <a:buNone/>
            </a:pPr>
            <a:r>
              <a:rPr lang="es-CO" sz="4500" b="1" dirty="0" smtClean="0"/>
              <a:t>5</a:t>
            </a:r>
            <a:r>
              <a:rPr lang="es-CO" sz="4500" b="1" dirty="0"/>
              <a:t>. </a:t>
            </a:r>
            <a:r>
              <a:rPr lang="es-CO" sz="4500" b="1" u="sng" dirty="0"/>
              <a:t>Frutos de su vida y ministerio.</a:t>
            </a:r>
            <a:r>
              <a:rPr lang="es-CO" sz="4500" b="1" dirty="0"/>
              <a:t> </a:t>
            </a:r>
            <a:endParaRPr lang="es-CO" sz="4500" b="1" dirty="0" smtClean="0"/>
          </a:p>
          <a:p>
            <a:pPr marL="400050" lvl="1" indent="0">
              <a:buNone/>
            </a:pPr>
            <a:r>
              <a:rPr lang="es-CO" sz="3400" b="1" dirty="0" smtClean="0">
                <a:solidFill>
                  <a:srgbClr val="FF0000"/>
                </a:solidFill>
              </a:rPr>
              <a:t>Mateo </a:t>
            </a:r>
            <a:r>
              <a:rPr lang="es-CO" sz="3400" b="1" dirty="0">
                <a:solidFill>
                  <a:srgbClr val="FF0000"/>
                </a:solidFill>
              </a:rPr>
              <a:t>7:15 – 20.</a:t>
            </a:r>
          </a:p>
          <a:p>
            <a:pPr marL="400050" lvl="1" indent="0">
              <a:buNone/>
            </a:pPr>
            <a:r>
              <a:rPr lang="es-CO" b="1" dirty="0">
                <a:latin typeface="Agency FB" pitchFamily="34" charset="0"/>
              </a:rPr>
              <a:t>"Guardaos de los falsos profetas, que vienen a vosotros con vestidos de ovejas, pero por dentro son lobos rapaces. </a:t>
            </a:r>
            <a:r>
              <a:rPr lang="es-CO" b="1" dirty="0">
                <a:solidFill>
                  <a:srgbClr val="FF0000"/>
                </a:solidFill>
                <a:latin typeface="Agency FB" pitchFamily="34" charset="0"/>
              </a:rPr>
              <a:t>Por sus frutos los conoceréis</a:t>
            </a:r>
            <a:r>
              <a:rPr lang="es-CO" b="1" dirty="0">
                <a:latin typeface="Agency FB" pitchFamily="34" charset="0"/>
              </a:rPr>
              <a:t>. ¿Acaso se recogen uvas de los espinos, o higos de los abrojos? Así, todo buen árbol da buenos frutos, pero el árbol malo da frutos malos. No puede el buen árbol dar malos frutos, ni el árbol malo dar frutos buenos. Todo árbol que no da buen fruto, es cortado y echado en el fuego. Así que, </a:t>
            </a:r>
            <a:r>
              <a:rPr lang="es-CO" b="1" dirty="0">
                <a:solidFill>
                  <a:srgbClr val="FF0000"/>
                </a:solidFill>
                <a:latin typeface="Agency FB" pitchFamily="34" charset="0"/>
              </a:rPr>
              <a:t>por sus frutos los conoceréis"</a:t>
            </a:r>
          </a:p>
          <a:p>
            <a:endParaRPr lang="es-CO" dirty="0"/>
          </a:p>
          <a:p>
            <a:endParaRPr lang="es-CO" dirty="0"/>
          </a:p>
          <a:p>
            <a:endParaRPr lang="es-CO" dirty="0"/>
          </a:p>
        </p:txBody>
      </p:sp>
    </p:spTree>
    <p:extLst>
      <p:ext uri="{BB962C8B-B14F-4D97-AF65-F5344CB8AC3E}">
        <p14:creationId xmlns:p14="http://schemas.microsoft.com/office/powerpoint/2010/main" val="9975746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normAutofit fontScale="90000"/>
          </a:bodyPr>
          <a:lstStyle/>
          <a:p>
            <a:r>
              <a:rPr lang="es-CO" dirty="0">
                <a:latin typeface="Algerian" pitchFamily="82" charset="0"/>
              </a:rPr>
              <a:t>El don de profecía en la Iglesia Remanente</a:t>
            </a:r>
          </a:p>
        </p:txBody>
      </p:sp>
      <p:sp>
        <p:nvSpPr>
          <p:cNvPr id="3" name="2 Marcador de contenido"/>
          <p:cNvSpPr>
            <a:spLocks noGrp="1"/>
          </p:cNvSpPr>
          <p:nvPr>
            <p:ph idx="1"/>
          </p:nvPr>
        </p:nvSpPr>
        <p:spPr>
          <a:xfrm>
            <a:off x="457200" y="1600200"/>
            <a:ext cx="5842992" cy="2724175"/>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3400" b="1" dirty="0" smtClean="0"/>
              <a:t>¿Cuál </a:t>
            </a:r>
            <a:r>
              <a:rPr lang="es-CO" sz="3400" b="1" dirty="0"/>
              <a:t>sería una de las características de la Iglesia Remanente? </a:t>
            </a:r>
            <a:endParaRPr lang="es-CO" sz="3400" b="1" dirty="0" smtClean="0"/>
          </a:p>
          <a:p>
            <a:pPr marL="400050" lvl="1" indent="0">
              <a:buNone/>
            </a:pPr>
            <a:r>
              <a:rPr lang="es-CO" sz="3400" b="1" dirty="0" smtClean="0">
                <a:solidFill>
                  <a:srgbClr val="FF0000"/>
                </a:solidFill>
              </a:rPr>
              <a:t>Apocalipsis </a:t>
            </a:r>
            <a:r>
              <a:rPr lang="es-CO" sz="3400" b="1" dirty="0">
                <a:solidFill>
                  <a:srgbClr val="FF0000"/>
                </a:solidFill>
              </a:rPr>
              <a:t>12:17.</a:t>
            </a:r>
          </a:p>
          <a:p>
            <a:pPr marL="400050" lvl="1" indent="0">
              <a:buNone/>
            </a:pPr>
            <a:r>
              <a:rPr lang="es-CO" b="1" dirty="0">
                <a:latin typeface="Agency FB" pitchFamily="34" charset="0"/>
              </a:rPr>
              <a:t>"Entonces el dragón se llenó de ira contra la mujer; y se fue a hacer guerra contra el resto de la descendencia de ella, los que guardan los mandamientos de Dios y tienen el </a:t>
            </a:r>
            <a:r>
              <a:rPr lang="es-CO" b="1" u="sng" dirty="0">
                <a:latin typeface="Agency FB" pitchFamily="34" charset="0"/>
              </a:rPr>
              <a:t>testimonio de Jesucristo</a:t>
            </a:r>
            <a:r>
              <a:rPr lang="es-CO" b="1" u="sng" dirty="0" smtClean="0">
                <a:latin typeface="Agency FB" pitchFamily="34" charset="0"/>
              </a:rPr>
              <a:t>".</a:t>
            </a:r>
            <a:endParaRPr lang="es-CO" b="1" u="sng" dirty="0">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381250" cy="269557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8062" y="4509120"/>
            <a:ext cx="8357914" cy="2369880"/>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b="1" dirty="0" smtClean="0"/>
              <a:t>¿Qué </a:t>
            </a:r>
            <a:r>
              <a:rPr lang="es-CO" sz="2800" b="1" dirty="0"/>
              <a:t>es el Testimonio de Jesús? </a:t>
            </a:r>
          </a:p>
          <a:p>
            <a:pPr lvl="1"/>
            <a:r>
              <a:rPr lang="es-CO" sz="2400" b="1" dirty="0">
                <a:solidFill>
                  <a:srgbClr val="FF0000"/>
                </a:solidFill>
              </a:rPr>
              <a:t>Apocalipsis 19:10</a:t>
            </a:r>
            <a:endParaRPr lang="es-CO" sz="2000" b="1" dirty="0">
              <a:solidFill>
                <a:srgbClr val="FF0000"/>
              </a:solidFill>
            </a:endParaRPr>
          </a:p>
          <a:p>
            <a:pPr lvl="1"/>
            <a:r>
              <a:rPr lang="es-CO" sz="2400" b="1" dirty="0">
                <a:latin typeface="Agency FB" pitchFamily="34" charset="0"/>
              </a:rPr>
              <a:t>"Yo me postré a sus pies para adorarle. Y él me dijo: Mira, no lo hagas; yo soy consiervo tuyo, y de tus hermanos que retienen el testimonio de Jesús. Adora a Dios; porque </a:t>
            </a:r>
            <a:r>
              <a:rPr lang="es-CO" sz="2400" b="1" dirty="0">
                <a:solidFill>
                  <a:srgbClr val="FF0000"/>
                </a:solidFill>
                <a:latin typeface="Agency FB" pitchFamily="34" charset="0"/>
              </a:rPr>
              <a:t>el testimonio de Jesús es el espíritu de la profecía</a:t>
            </a:r>
            <a:r>
              <a:rPr lang="es-CO" sz="2400" b="1" dirty="0" smtClean="0">
                <a:solidFill>
                  <a:srgbClr val="FF0000"/>
                </a:solidFill>
                <a:latin typeface="Agency FB" pitchFamily="34" charset="0"/>
              </a:rPr>
              <a:t>".</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118733583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ipe(down)">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p:spPr>
        <p:txBody>
          <a:bodyPr>
            <a:normAutofit fontScale="77500" lnSpcReduction="20000"/>
          </a:bodyPr>
          <a:lstStyle/>
          <a:p>
            <a:pPr marL="400050" lvl="1" indent="0">
              <a:buNone/>
            </a:pPr>
            <a:r>
              <a:rPr lang="es-CO" sz="4600" b="1" dirty="0">
                <a:solidFill>
                  <a:srgbClr val="FF0000"/>
                </a:solidFill>
              </a:rPr>
              <a:t>Juan 15:26</a:t>
            </a:r>
          </a:p>
          <a:p>
            <a:pPr marL="400050" lvl="1" indent="0">
              <a:buNone/>
            </a:pPr>
            <a:r>
              <a:rPr lang="es-CO" sz="4000" dirty="0"/>
              <a:t>"</a:t>
            </a:r>
            <a:r>
              <a:rPr lang="es-CO" sz="4000" b="1" dirty="0">
                <a:latin typeface="Agency FB" pitchFamily="34" charset="0"/>
              </a:rPr>
              <a:t>Pero cuando venga el Consolador, a quien yo os enviaré del Padre, el Espíritu de verdad, el cual procede del Padre, él dará testimonio acerca de m</a:t>
            </a:r>
            <a:r>
              <a:rPr lang="es-CO" sz="4000" dirty="0"/>
              <a:t>í</a:t>
            </a:r>
            <a:r>
              <a:rPr lang="es-CO" sz="5100" dirty="0" smtClean="0"/>
              <a:t>".</a:t>
            </a:r>
            <a:endParaRPr lang="es-CO" sz="6700" dirty="0"/>
          </a:p>
          <a:p>
            <a:endParaRPr lang="es-CO" dirty="0"/>
          </a:p>
          <a:p>
            <a:pPr marL="0" indent="0">
              <a:buNone/>
            </a:pPr>
            <a:r>
              <a:rPr lang="es-CO" sz="4100" b="1" dirty="0" smtClean="0"/>
              <a:t>¿Cómo </a:t>
            </a:r>
            <a:r>
              <a:rPr lang="es-CO" sz="4100" b="1" dirty="0"/>
              <a:t>es realzada la permanencia de este don en la iglesia</a:t>
            </a:r>
            <a:r>
              <a:rPr lang="es-CO" sz="4100" b="1" dirty="0" smtClean="0"/>
              <a:t>?</a:t>
            </a:r>
          </a:p>
          <a:p>
            <a:pPr marL="400050" lvl="1" indent="0">
              <a:buNone/>
            </a:pPr>
            <a:r>
              <a:rPr lang="es-CO" sz="4000" b="1" dirty="0" smtClean="0">
                <a:solidFill>
                  <a:srgbClr val="FF0000"/>
                </a:solidFill>
              </a:rPr>
              <a:t> </a:t>
            </a:r>
            <a:r>
              <a:rPr lang="es-CO" sz="4000" b="1" dirty="0">
                <a:solidFill>
                  <a:srgbClr val="FF0000"/>
                </a:solidFill>
              </a:rPr>
              <a:t>Efesios 4:11 – 14.</a:t>
            </a:r>
          </a:p>
          <a:p>
            <a:pPr marL="400050" lvl="1" indent="0">
              <a:buNone/>
            </a:pPr>
            <a:r>
              <a:rPr lang="es-CO" b="1" dirty="0">
                <a:latin typeface="Agency FB" pitchFamily="34" charset="0"/>
              </a:rPr>
              <a:t>"</a:t>
            </a:r>
            <a:r>
              <a:rPr lang="es-CO" sz="3100" b="1" dirty="0">
                <a:latin typeface="Agency FB" pitchFamily="34" charset="0"/>
              </a:rPr>
              <a:t>Y él mismo constituyó a unos, apóstoles; a otros, profetas; a otros, evangelistas; a otros, pastores y maestros, a fin de perfeccionar a los santos para la obra del ministerio, para la edificación del cuerpo de Cristo, hasta que todos lleguemos a la unidad de la fe y del conocimiento del Hijo de Dios, a un varón perfecto, a la medida de la estatura de la plenitud de Cristo; para que ya no seamos niños fluctuantes, llevados por doquiera de todo viento de doctrina, por estratagema de hombres que para engañar emplean con astucia las artimañas del error</a:t>
            </a:r>
            <a:r>
              <a:rPr lang="es-CO" b="1" dirty="0">
                <a:latin typeface="Agency FB" pitchFamily="34" charset="0"/>
              </a:rPr>
              <a:t>".</a:t>
            </a:r>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805226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20000"/>
          </a:bodyPr>
          <a:lstStyle/>
          <a:p>
            <a:pPr marL="0" indent="0">
              <a:buNone/>
            </a:pPr>
            <a:r>
              <a:rPr lang="es-CO" b="1" dirty="0" smtClean="0"/>
              <a:t>¿Qué </a:t>
            </a:r>
            <a:r>
              <a:rPr lang="es-CO" b="1" dirty="0"/>
              <a:t>consejo de Josafat se aplica al Israel de hoy</a:t>
            </a:r>
            <a:r>
              <a:rPr lang="es-CO" b="1" dirty="0" smtClean="0"/>
              <a:t>?</a:t>
            </a:r>
          </a:p>
          <a:p>
            <a:pPr marL="400050" lvl="1" indent="0">
              <a:buNone/>
            </a:pPr>
            <a:r>
              <a:rPr lang="es-CO" dirty="0" smtClean="0"/>
              <a:t> </a:t>
            </a:r>
            <a:r>
              <a:rPr lang="es-CO" sz="3200" b="1" dirty="0">
                <a:solidFill>
                  <a:srgbClr val="FF0000"/>
                </a:solidFill>
              </a:rPr>
              <a:t>2 Crónicas 20:20</a:t>
            </a:r>
            <a:r>
              <a:rPr lang="es-CO" dirty="0"/>
              <a:t>.</a:t>
            </a:r>
          </a:p>
          <a:p>
            <a:pPr marL="400050" lvl="1" indent="0">
              <a:buNone/>
            </a:pPr>
            <a:r>
              <a:rPr lang="es-CO" dirty="0"/>
              <a:t>"</a:t>
            </a:r>
            <a:r>
              <a:rPr lang="es-CO" b="1" dirty="0">
                <a:latin typeface="Agency FB" pitchFamily="34" charset="0"/>
              </a:rPr>
              <a:t>Y cuando se levantaron por la mañana, salieron al desierto de Tecoa. Y mientras ellos salían, Josafat, estando en pie, dijo: Oídme, Judá y moradores de Jerusalén. </a:t>
            </a:r>
            <a:r>
              <a:rPr lang="es-CO" b="1" u="sng" dirty="0">
                <a:latin typeface="Agency FB" pitchFamily="34" charset="0"/>
              </a:rPr>
              <a:t>Creed en Jehová vuestro Dios, y estaréis seguros; creed a sus profetas, y seréis prosperados</a:t>
            </a:r>
            <a:r>
              <a:rPr lang="es-CO" dirty="0" smtClean="0"/>
              <a:t>".</a:t>
            </a:r>
          </a:p>
          <a:p>
            <a:pPr marL="400050" lvl="1" indent="0">
              <a:buNone/>
            </a:pPr>
            <a:r>
              <a:rPr lang="es-CO" dirty="0"/>
              <a:t>No hay nada que proporcione más confianza y seguridad al ser humano que creer en el Señor.  Nadie está verdaderamente firme hasta que se afirme en Dios. </a:t>
            </a:r>
            <a:r>
              <a:rPr lang="es-CO" dirty="0" smtClean="0"/>
              <a:t> </a:t>
            </a:r>
            <a:endParaRPr lang="es-CO" dirty="0"/>
          </a:p>
          <a:p>
            <a:pPr marL="400050" lvl="1" indent="0">
              <a:buNone/>
            </a:pPr>
            <a:r>
              <a:rPr lang="es-CO" dirty="0"/>
              <a:t>    </a:t>
            </a:r>
            <a:endParaRPr lang="es-CO" dirty="0" smtClean="0"/>
          </a:p>
          <a:p>
            <a:pPr marL="400050" lvl="1" indent="0">
              <a:buNone/>
            </a:pPr>
            <a:r>
              <a:rPr lang="es-CO" dirty="0" smtClean="0"/>
              <a:t>En </a:t>
            </a:r>
            <a:r>
              <a:rPr lang="es-CO" dirty="0"/>
              <a:t>el sistema judaico antiguo, esto se cumplía tanto material como espiritualmente.  </a:t>
            </a:r>
            <a:r>
              <a:rPr lang="es-CO" dirty="0">
                <a:solidFill>
                  <a:srgbClr val="FF0000"/>
                </a:solidFill>
              </a:rPr>
              <a:t>Dios enviaba a sus profetas en primer lugar para que pudieran originar una regeneración espiritual en el corazón de su pueblo</a:t>
            </a:r>
            <a:r>
              <a:rPr lang="es-CO" dirty="0"/>
              <a:t>.  Pero cuanto mayor era la prosperidad espiritual de una nación, más segura era la prolongación de su prosperidad material. </a:t>
            </a:r>
          </a:p>
          <a:p>
            <a:endParaRPr lang="es-CO" dirty="0"/>
          </a:p>
        </p:txBody>
      </p:sp>
    </p:spTree>
    <p:extLst>
      <p:ext uri="{BB962C8B-B14F-4D97-AF65-F5344CB8AC3E}">
        <p14:creationId xmlns:p14="http://schemas.microsoft.com/office/powerpoint/2010/main" val="80612721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bg2">
              <a:lumMod val="75000"/>
            </a:schemeClr>
          </a:solidFill>
          <a:scene3d>
            <a:camera prst="orthographicFront"/>
            <a:lightRig rig="threePt" dir="t"/>
          </a:scene3d>
          <a:sp3d>
            <a:bevelT w="165100" prst="coolSlant"/>
          </a:sp3d>
        </p:spPr>
        <p:txBody>
          <a:bodyPr>
            <a:noAutofit/>
          </a:bodyPr>
          <a:lstStyle/>
          <a:p>
            <a:r>
              <a:rPr lang="es-CO" sz="2800" b="1" dirty="0" smtClean="0"/>
              <a:t>VEAMOS LA FORMA COMO DIOS HA GUIADO A SU IGLESIA POR MEDIO DE PROFETISAS A TRAVÉS DE LOS SIGLOS.</a:t>
            </a:r>
            <a:endParaRPr lang="es-CO" sz="2800" b="1" dirty="0"/>
          </a:p>
        </p:txBody>
      </p:sp>
      <p:sp>
        <p:nvSpPr>
          <p:cNvPr id="3" name="2 Marcador de contenido"/>
          <p:cNvSpPr>
            <a:spLocks noGrp="1"/>
          </p:cNvSpPr>
          <p:nvPr>
            <p:ph idx="1"/>
          </p:nvPr>
        </p:nvSpPr>
        <p:spPr>
          <a:xfrm>
            <a:off x="457200" y="1772816"/>
            <a:ext cx="8229600" cy="4896544"/>
          </a:xfrm>
        </p:spPr>
        <p:txBody>
          <a:bodyPr>
            <a:normAutofit fontScale="62500" lnSpcReduction="20000"/>
          </a:bodyPr>
          <a:lstStyle/>
          <a:p>
            <a:pPr marL="0" indent="0" algn="ctr">
              <a:buNone/>
            </a:pPr>
            <a:r>
              <a:rPr lang="es-CO" sz="4500" b="1" u="sng" dirty="0"/>
              <a:t>Profetisas en la Biblia:</a:t>
            </a:r>
          </a:p>
          <a:p>
            <a:pPr marL="0" indent="0" algn="ctr">
              <a:buNone/>
            </a:pPr>
            <a:r>
              <a:rPr lang="es-CO" dirty="0" smtClean="0"/>
              <a:t>María </a:t>
            </a:r>
            <a:r>
              <a:rPr lang="es-CO" dirty="0"/>
              <a:t>hermana de Moisés y </a:t>
            </a:r>
            <a:r>
              <a:rPr lang="es-CO" dirty="0" smtClean="0"/>
              <a:t>Aarón</a:t>
            </a:r>
          </a:p>
          <a:p>
            <a:pPr marL="0" indent="0" algn="ctr">
              <a:buNone/>
            </a:pPr>
            <a:r>
              <a:rPr lang="es-CO" dirty="0" smtClean="0"/>
              <a:t> </a:t>
            </a:r>
            <a:r>
              <a:rPr lang="es-CO" b="1" dirty="0">
                <a:solidFill>
                  <a:srgbClr val="FF0000"/>
                </a:solidFill>
              </a:rPr>
              <a:t>Exo. 15:20</a:t>
            </a:r>
          </a:p>
          <a:p>
            <a:pPr marL="0" indent="0" algn="ctr">
              <a:buNone/>
            </a:pPr>
            <a:endParaRPr lang="es-CO" dirty="0" smtClean="0"/>
          </a:p>
          <a:p>
            <a:pPr marL="0" indent="0" algn="ctr">
              <a:buNone/>
            </a:pPr>
            <a:r>
              <a:rPr lang="es-CO" dirty="0" smtClean="0"/>
              <a:t>Débora</a:t>
            </a:r>
          </a:p>
          <a:p>
            <a:pPr marL="0" indent="0" algn="ctr">
              <a:buNone/>
            </a:pPr>
            <a:r>
              <a:rPr lang="es-CO" dirty="0" smtClean="0"/>
              <a:t> </a:t>
            </a:r>
            <a:r>
              <a:rPr lang="es-CO" b="1" dirty="0">
                <a:solidFill>
                  <a:srgbClr val="FF0000"/>
                </a:solidFill>
              </a:rPr>
              <a:t>Jue. 4:4</a:t>
            </a:r>
          </a:p>
          <a:p>
            <a:pPr marL="0" indent="0" algn="ctr">
              <a:buNone/>
            </a:pPr>
            <a:endParaRPr lang="es-CO" dirty="0" smtClean="0"/>
          </a:p>
          <a:p>
            <a:pPr marL="0" indent="0" algn="ctr">
              <a:buNone/>
            </a:pPr>
            <a:r>
              <a:rPr lang="es-CO" dirty="0" smtClean="0"/>
              <a:t>Hulda </a:t>
            </a:r>
          </a:p>
          <a:p>
            <a:pPr marL="0" indent="0" algn="ctr">
              <a:buNone/>
            </a:pPr>
            <a:r>
              <a:rPr lang="es-CO" b="1" dirty="0" smtClean="0">
                <a:solidFill>
                  <a:srgbClr val="FF0000"/>
                </a:solidFill>
              </a:rPr>
              <a:t>2 </a:t>
            </a:r>
            <a:r>
              <a:rPr lang="es-CO" b="1" dirty="0">
                <a:solidFill>
                  <a:srgbClr val="FF0000"/>
                </a:solidFill>
              </a:rPr>
              <a:t>Rey. 22:14; </a:t>
            </a:r>
            <a:r>
              <a:rPr lang="es-CO" b="1" dirty="0" smtClean="0">
                <a:solidFill>
                  <a:srgbClr val="FF0000"/>
                </a:solidFill>
              </a:rPr>
              <a:t>2Crón</a:t>
            </a:r>
            <a:r>
              <a:rPr lang="es-CO" b="1" dirty="0">
                <a:solidFill>
                  <a:srgbClr val="FF0000"/>
                </a:solidFill>
              </a:rPr>
              <a:t>. 34:22</a:t>
            </a:r>
          </a:p>
          <a:p>
            <a:pPr marL="0" indent="0" algn="ctr">
              <a:buNone/>
            </a:pPr>
            <a:endParaRPr lang="es-CO" dirty="0" smtClean="0">
              <a:solidFill>
                <a:srgbClr val="FF0000"/>
              </a:solidFill>
            </a:endParaRPr>
          </a:p>
          <a:p>
            <a:pPr marL="0" indent="0" algn="ctr">
              <a:buNone/>
            </a:pPr>
            <a:r>
              <a:rPr lang="es-CO" dirty="0" smtClean="0"/>
              <a:t>Ana</a:t>
            </a:r>
          </a:p>
          <a:p>
            <a:pPr marL="0" indent="0" algn="ctr">
              <a:buNone/>
            </a:pPr>
            <a:r>
              <a:rPr lang="es-CO" dirty="0" smtClean="0">
                <a:solidFill>
                  <a:srgbClr val="FF0000"/>
                </a:solidFill>
              </a:rPr>
              <a:t> </a:t>
            </a:r>
            <a:r>
              <a:rPr lang="es-CO" b="1" dirty="0">
                <a:solidFill>
                  <a:srgbClr val="FF0000"/>
                </a:solidFill>
              </a:rPr>
              <a:t>Luc. 2:36</a:t>
            </a:r>
          </a:p>
          <a:p>
            <a:pPr marL="0" indent="0" algn="ctr">
              <a:buNone/>
            </a:pPr>
            <a:endParaRPr lang="es-CO" dirty="0" smtClean="0"/>
          </a:p>
          <a:p>
            <a:pPr marL="0" indent="0" algn="ctr">
              <a:buNone/>
            </a:pPr>
            <a:r>
              <a:rPr lang="es-CO" dirty="0" smtClean="0"/>
              <a:t>Las </a:t>
            </a:r>
            <a:r>
              <a:rPr lang="es-CO" dirty="0"/>
              <a:t>hijas de </a:t>
            </a:r>
            <a:r>
              <a:rPr lang="es-CO" dirty="0" smtClean="0"/>
              <a:t>Felipe</a:t>
            </a:r>
          </a:p>
          <a:p>
            <a:pPr marL="0" indent="0" algn="ctr">
              <a:buNone/>
            </a:pPr>
            <a:r>
              <a:rPr lang="es-CO" b="1" dirty="0" smtClean="0"/>
              <a:t> </a:t>
            </a:r>
            <a:r>
              <a:rPr lang="es-CO" b="1" dirty="0">
                <a:solidFill>
                  <a:srgbClr val="FF0000"/>
                </a:solidFill>
              </a:rPr>
              <a:t>Hech. 21:8, 9.</a:t>
            </a:r>
          </a:p>
          <a:p>
            <a:endParaRPr lang="es-CO" dirty="0">
              <a:solidFill>
                <a:srgbClr val="FF0000"/>
              </a:solidFill>
            </a:endParaRPr>
          </a:p>
        </p:txBody>
      </p:sp>
      <p:sp>
        <p:nvSpPr>
          <p:cNvPr id="5" name="4 Abrir llave"/>
          <p:cNvSpPr/>
          <p:nvPr/>
        </p:nvSpPr>
        <p:spPr>
          <a:xfrm rot="10800000" flipH="1">
            <a:off x="1547664" y="1896718"/>
            <a:ext cx="432048" cy="4464496"/>
          </a:xfrm>
          <a:prstGeom prst="leftBrace">
            <a:avLst>
              <a:gd name="adj1" fmla="val 8797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6876253" y="1896718"/>
            <a:ext cx="439737"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Intercalar"/>
          <p:cNvSpPr/>
          <p:nvPr/>
        </p:nvSpPr>
        <p:spPr>
          <a:xfrm rot="16200000">
            <a:off x="4146072" y="4194858"/>
            <a:ext cx="563828" cy="4896540"/>
          </a:xfrm>
          <a:prstGeom prst="flowChartCollat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34635972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20000"/>
          </a:bodyPr>
          <a:lstStyle/>
          <a:p>
            <a:pPr marL="0" indent="0" algn="ctr">
              <a:buNone/>
            </a:pPr>
            <a:r>
              <a:rPr lang="es-CO" dirty="0"/>
              <a:t>"Vidente": También se conoce a un profeta como vidente, porque “ve visiones” </a:t>
            </a:r>
            <a:r>
              <a:rPr lang="es-CO" dirty="0" smtClean="0"/>
              <a:t>1 </a:t>
            </a:r>
            <a:r>
              <a:rPr lang="es-CO" dirty="0"/>
              <a:t>Sam. </a:t>
            </a:r>
            <a:r>
              <a:rPr lang="es-CO" dirty="0" smtClean="0"/>
              <a:t>9:9</a:t>
            </a:r>
            <a:r>
              <a:rPr lang="es-CO" dirty="0"/>
              <a:t>.</a:t>
            </a:r>
          </a:p>
          <a:p>
            <a:endParaRPr lang="es-CO" dirty="0"/>
          </a:p>
          <a:p>
            <a:pPr marL="0" indent="0" algn="ctr">
              <a:buNone/>
            </a:pPr>
            <a:r>
              <a:rPr lang="es-CO" sz="4100" b="1" dirty="0">
                <a:solidFill>
                  <a:srgbClr val="FF0000"/>
                </a:solidFill>
              </a:rPr>
              <a:t>Ministerio Profético de Elena G. de White</a:t>
            </a:r>
          </a:p>
          <a:p>
            <a:pPr marL="0" indent="0" algn="ctr">
              <a:buNone/>
            </a:pPr>
            <a:r>
              <a:rPr lang="es-CO" dirty="0"/>
              <a:t>Elena Gould Harmon de White, fue uno de los fundadores de la Iglesia Adventista del Séptimo Día. Comenzó a tener visiones en 1844, a la edad de 17 años. Tras pasar las pruebas bíblicas estudiadas, sirvió en su ministerio durante 70 años, hasta </a:t>
            </a:r>
            <a:r>
              <a:rPr lang="es-CO" dirty="0" smtClean="0"/>
              <a:t>el 16 </a:t>
            </a:r>
            <a:r>
              <a:rPr lang="es-CO" dirty="0"/>
              <a:t>de julio de 1915, </a:t>
            </a:r>
            <a:r>
              <a:rPr lang="es-CO" dirty="0" smtClean="0"/>
              <a:t>día de su muerte en St</a:t>
            </a:r>
            <a:r>
              <a:rPr lang="es-CO" dirty="0"/>
              <a:t>. Helena, California, Estados </a:t>
            </a:r>
            <a:r>
              <a:rPr lang="es-CO" dirty="0" smtClean="0"/>
              <a:t>Unidos.</a:t>
            </a:r>
            <a:endParaRPr lang="es-CO" dirty="0"/>
          </a:p>
          <a:p>
            <a:endParaRPr lang="es-CO" dirty="0"/>
          </a:p>
          <a:p>
            <a:pPr marL="0" indent="0" algn="ctr">
              <a:buNone/>
            </a:pPr>
            <a:r>
              <a:rPr lang="es-CO" dirty="0" smtClean="0"/>
              <a:t>Vivió </a:t>
            </a:r>
            <a:r>
              <a:rPr lang="es-CO" dirty="0"/>
              <a:t>y trabajó en Estados Unidos, </a:t>
            </a:r>
            <a:r>
              <a:rPr lang="es-CO" dirty="0" smtClean="0"/>
              <a:t>Europa y </a:t>
            </a:r>
            <a:r>
              <a:rPr lang="es-CO" dirty="0"/>
              <a:t>Australia. Tuvo más de 2.000 visiones a lo largo de su vida. Nunca pretendió el título de profetisa, sin embargo no objetó a los que así la llamaron.</a:t>
            </a:r>
          </a:p>
        </p:txBody>
      </p:sp>
    </p:spTree>
    <p:extLst>
      <p:ext uri="{BB962C8B-B14F-4D97-AF65-F5344CB8AC3E}">
        <p14:creationId xmlns:p14="http://schemas.microsoft.com/office/powerpoint/2010/main" val="97845017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77500" lnSpcReduction="20000"/>
          </a:bodyPr>
          <a:lstStyle/>
          <a:p>
            <a:pPr marL="0" indent="0" algn="ctr">
              <a:buNone/>
            </a:pPr>
            <a:r>
              <a:rPr lang="es-CO" sz="4100" b="1" u="sng" dirty="0"/>
              <a:t>Las pruebas Bíblicas aplicadas a ella</a:t>
            </a:r>
            <a:r>
              <a:rPr lang="es-CO" sz="4100" b="1" u="sng" dirty="0" smtClean="0"/>
              <a:t>:</a:t>
            </a:r>
            <a:endParaRPr lang="es-CO" sz="3600" dirty="0"/>
          </a:p>
          <a:p>
            <a:pPr marL="0" indent="0">
              <a:buNone/>
            </a:pPr>
            <a:endParaRPr lang="es-CO" dirty="0"/>
          </a:p>
          <a:p>
            <a:pPr marL="0" indent="0">
              <a:buNone/>
            </a:pPr>
            <a:r>
              <a:rPr lang="es-CO" sz="4100" b="1" dirty="0"/>
              <a:t>1</a:t>
            </a:r>
            <a:r>
              <a:rPr lang="es-CO" dirty="0"/>
              <a:t>. </a:t>
            </a:r>
            <a:r>
              <a:rPr lang="es-CO" sz="3600" b="1" u="sng" dirty="0"/>
              <a:t>Concuerda con la Biblia</a:t>
            </a:r>
            <a:r>
              <a:rPr lang="es-CO" dirty="0"/>
              <a:t>. Sus escritos incluyen textos bíblicos a decenas de millares, sin contradecir la Palabra de Dios.</a:t>
            </a:r>
          </a:p>
          <a:p>
            <a:pPr marL="0" indent="0">
              <a:buNone/>
            </a:pPr>
            <a:endParaRPr lang="es-CO" dirty="0"/>
          </a:p>
          <a:p>
            <a:pPr marL="0" indent="0">
              <a:buNone/>
            </a:pPr>
            <a:r>
              <a:rPr lang="es-CO" sz="4100" b="1" dirty="0" smtClean="0"/>
              <a:t>2</a:t>
            </a:r>
            <a:r>
              <a:rPr lang="es-CO" dirty="0"/>
              <a:t>. </a:t>
            </a:r>
            <a:r>
              <a:rPr lang="es-CO" sz="3600" b="1" u="sng" dirty="0"/>
              <a:t>Exactitud de las predicciones</a:t>
            </a:r>
            <a:r>
              <a:rPr lang="es-CO" dirty="0"/>
              <a:t>. No son muchas las que hizo, algunas se están cumpliendo y otras están por cumplirse, pero las ya cumplidas, lo han hecho con asombrosa exactitud</a:t>
            </a:r>
            <a:r>
              <a:rPr lang="es-CO" dirty="0" smtClean="0"/>
              <a:t>.</a:t>
            </a:r>
          </a:p>
          <a:p>
            <a:pPr marL="0" indent="0">
              <a:buNone/>
            </a:pPr>
            <a:endParaRPr lang="es-CO" dirty="0" smtClean="0"/>
          </a:p>
          <a:p>
            <a:pPr marL="0" indent="0">
              <a:buNone/>
            </a:pPr>
            <a:r>
              <a:rPr lang="es-CO" sz="4100" b="1" dirty="0"/>
              <a:t>3</a:t>
            </a:r>
            <a:r>
              <a:rPr lang="es-CO" dirty="0" smtClean="0"/>
              <a:t>. </a:t>
            </a:r>
            <a:r>
              <a:rPr lang="es-CO" sz="3600" b="1" u="sng" dirty="0"/>
              <a:t>El surgimiento del Espiritismo moderno</a:t>
            </a:r>
            <a:r>
              <a:rPr lang="es-CO" dirty="0"/>
              <a:t>. En 1890, el espiritismo era decididamente anticristiano, acababa de surgir. Elena White dijo que crecería de forma importante identificándolo con uno de los engaños de los últimos días y que se haría respetable en los últimos días. </a:t>
            </a:r>
            <a:r>
              <a:rPr lang="es-CO" dirty="0">
                <a:solidFill>
                  <a:srgbClr val="FF0000"/>
                </a:solidFill>
              </a:rPr>
              <a:t>(PE p. 59)</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159279945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79296" cy="6264696"/>
          </a:xfrm>
        </p:spPr>
        <p:txBody>
          <a:bodyPr>
            <a:normAutofit fontScale="70000" lnSpcReduction="20000"/>
          </a:bodyPr>
          <a:lstStyle/>
          <a:p>
            <a:pPr marL="0" indent="0">
              <a:buNone/>
            </a:pPr>
            <a:r>
              <a:rPr lang="es-CO" sz="4500" b="1" dirty="0" smtClean="0"/>
              <a:t>4</a:t>
            </a:r>
            <a:r>
              <a:rPr lang="es-CO" dirty="0" smtClean="0"/>
              <a:t>.  </a:t>
            </a:r>
            <a:r>
              <a:rPr lang="es-CO" sz="3600" b="1" u="sng" dirty="0"/>
              <a:t>Cooperación entre protestantes y católicos</a:t>
            </a:r>
            <a:r>
              <a:rPr lang="es-CO" dirty="0"/>
              <a:t>. Durante la vida de Elena White, había un abismo entre católicos y protestantes, entre los cuales el </a:t>
            </a:r>
            <a:r>
              <a:rPr lang="es-CO" dirty="0" smtClean="0"/>
              <a:t>anti catolicismo </a:t>
            </a:r>
            <a:r>
              <a:rPr lang="es-CO" dirty="0"/>
              <a:t>era importantísimo. Predijo cambios dentro del protestantismo que acercarían a ambas posiciones. Hoy día es famoso el movimiento </a:t>
            </a:r>
            <a:r>
              <a:rPr lang="es-CO" b="1" dirty="0"/>
              <a:t>ecuménico</a:t>
            </a:r>
            <a:r>
              <a:rPr lang="es-CO" dirty="0"/>
              <a:t>, </a:t>
            </a:r>
            <a:r>
              <a:rPr lang="es-CO" b="1" dirty="0"/>
              <a:t>el Concilio Mundial de Iglesias y el Concilio Vaticano II</a:t>
            </a:r>
            <a:r>
              <a:rPr lang="es-CO" dirty="0"/>
              <a:t>. </a:t>
            </a:r>
            <a:r>
              <a:rPr lang="es-CO" dirty="0">
                <a:solidFill>
                  <a:srgbClr val="FF0000"/>
                </a:solidFill>
              </a:rPr>
              <a:t>(CS p. 628, 642).</a:t>
            </a:r>
          </a:p>
          <a:p>
            <a:endParaRPr lang="es-CO" dirty="0">
              <a:solidFill>
                <a:srgbClr val="FF0000"/>
              </a:solidFill>
            </a:endParaRPr>
          </a:p>
          <a:p>
            <a:pPr marL="0" indent="0">
              <a:buNone/>
            </a:pPr>
            <a:r>
              <a:rPr lang="es-CO" dirty="0" smtClean="0"/>
              <a:t> </a:t>
            </a:r>
            <a:r>
              <a:rPr lang="es-CO" sz="4500" b="1" u="sng" dirty="0"/>
              <a:t>Hechos científicos antes de ser creídos y probados.</a:t>
            </a:r>
          </a:p>
          <a:p>
            <a:pPr marL="0" indent="0">
              <a:buNone/>
            </a:pPr>
            <a:r>
              <a:rPr lang="es-CO" sz="4500" b="1" dirty="0" smtClean="0"/>
              <a:t>1</a:t>
            </a:r>
            <a:r>
              <a:rPr lang="es-CO" dirty="0" smtClean="0"/>
              <a:t>. </a:t>
            </a:r>
            <a:r>
              <a:rPr lang="es-CO" dirty="0"/>
              <a:t>En 1884 dijo que 9/10 partes de la maldad entre los niños y jóvenes están causadas por una mala dieta alimenticia </a:t>
            </a:r>
            <a:r>
              <a:rPr lang="es-CO" dirty="0">
                <a:solidFill>
                  <a:srgbClr val="FF0000"/>
                </a:solidFill>
              </a:rPr>
              <a:t>(C Maestros p. 411). </a:t>
            </a:r>
            <a:r>
              <a:rPr lang="es-CO" dirty="0"/>
              <a:t>Esto fue confirmado en un artículo de Cambio 16 Nº 457 del 7-9-1980 achacándolo a falta de vitaminas, sacado del </a:t>
            </a:r>
            <a:r>
              <a:rPr lang="es-CO" dirty="0">
                <a:solidFill>
                  <a:srgbClr val="FF0000"/>
                </a:solidFill>
              </a:rPr>
              <a:t>American Journal of Clinical Nutrition.</a:t>
            </a:r>
          </a:p>
          <a:p>
            <a:endParaRPr lang="es-CO" dirty="0"/>
          </a:p>
          <a:p>
            <a:pPr marL="0" indent="0">
              <a:buNone/>
            </a:pPr>
            <a:r>
              <a:rPr lang="es-CO" sz="3800" b="1" dirty="0" smtClean="0"/>
              <a:t>2</a:t>
            </a:r>
            <a:r>
              <a:rPr lang="es-CO" dirty="0" smtClean="0"/>
              <a:t>. </a:t>
            </a:r>
            <a:r>
              <a:rPr lang="es-CO" dirty="0"/>
              <a:t>En 1865 escribió que la luz solar debía entrar en los hogares, así como aire puro. Eso era contrario a lo que se creía entonces </a:t>
            </a:r>
            <a:r>
              <a:rPr lang="es-CO" dirty="0">
                <a:solidFill>
                  <a:srgbClr val="FF0000"/>
                </a:solidFill>
              </a:rPr>
              <a:t>(MS II p. 527). </a:t>
            </a:r>
            <a:r>
              <a:rPr lang="es-CO" dirty="0"/>
              <a:t>Unos ochenta años después, el Dr. Lawrence P. Garrod, profesor de Bacteriología de la Universidad de Londres, afirmó en el British Medical Journal 1:247 de 1944, que la luz del sol mata las bacterias, y que es beneficiosa en las habitaciones</a:t>
            </a:r>
            <a:r>
              <a:rPr lang="es-CO" dirty="0" smtClean="0"/>
              <a:t>.</a:t>
            </a:r>
            <a:endParaRPr lang="es-CO" dirty="0"/>
          </a:p>
        </p:txBody>
      </p:sp>
    </p:spTree>
    <p:extLst>
      <p:ext uri="{BB962C8B-B14F-4D97-AF65-F5344CB8AC3E}">
        <p14:creationId xmlns:p14="http://schemas.microsoft.com/office/powerpoint/2010/main" val="131449265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0000" lnSpcReduction="20000"/>
          </a:bodyPr>
          <a:lstStyle/>
          <a:p>
            <a:pPr marL="0" indent="0">
              <a:buNone/>
            </a:pPr>
            <a:r>
              <a:rPr lang="es-CO" sz="4500" b="1" dirty="0" smtClean="0"/>
              <a:t>3</a:t>
            </a:r>
            <a:r>
              <a:rPr lang="es-CO" dirty="0"/>
              <a:t>. En 1901 escribió: </a:t>
            </a:r>
            <a:r>
              <a:rPr lang="es-CO" b="1" dirty="0">
                <a:latin typeface="Agency FB" pitchFamily="34" charset="0"/>
              </a:rPr>
              <a:t>“Yo hago uso de un poco de sal, y siempre lo hago, porque por la luz que Dios me ha dado, sé que …es en realidad esencial para la sangre, no conozco la razón del asunto, pero le doy la instrucción como me ha sido dada”</a:t>
            </a:r>
            <a:r>
              <a:rPr lang="es-CO" dirty="0"/>
              <a:t> </a:t>
            </a:r>
            <a:r>
              <a:rPr lang="es-CO" dirty="0">
                <a:solidFill>
                  <a:srgbClr val="FF0000"/>
                </a:solidFill>
              </a:rPr>
              <a:t>(</a:t>
            </a:r>
            <a:r>
              <a:rPr lang="es-CO" dirty="0" smtClean="0">
                <a:solidFill>
                  <a:srgbClr val="FF0000"/>
                </a:solidFill>
              </a:rPr>
              <a:t>C. R. Alimenticio </a:t>
            </a:r>
            <a:r>
              <a:rPr lang="es-CO" dirty="0">
                <a:solidFill>
                  <a:srgbClr val="FF0000"/>
                </a:solidFill>
              </a:rPr>
              <a:t>p. </a:t>
            </a:r>
            <a:r>
              <a:rPr lang="es-CO" dirty="0" smtClean="0">
                <a:solidFill>
                  <a:srgbClr val="FF0000"/>
                </a:solidFill>
              </a:rPr>
              <a:t>410,p 4). </a:t>
            </a:r>
            <a:r>
              <a:rPr lang="es-CO" dirty="0"/>
              <a:t>La ciencia le ha dado la razón, la cantidad de 5 gr. diarios es la recomendada para un adulto sano, y más consumo es nocivo </a:t>
            </a:r>
            <a:r>
              <a:rPr lang="es-CO" dirty="0">
                <a:solidFill>
                  <a:srgbClr val="FF0000"/>
                </a:solidFill>
              </a:rPr>
              <a:t>(The Book of Health p. 599).</a:t>
            </a:r>
          </a:p>
          <a:p>
            <a:endParaRPr lang="es-CO" dirty="0"/>
          </a:p>
          <a:p>
            <a:pPr marL="0" indent="0">
              <a:buNone/>
            </a:pPr>
            <a:r>
              <a:rPr lang="es-CO" sz="4500" b="1" dirty="0" smtClean="0"/>
              <a:t>4</a:t>
            </a:r>
            <a:r>
              <a:rPr lang="es-CO" dirty="0"/>
              <a:t>. </a:t>
            </a:r>
            <a:r>
              <a:rPr lang="es-CO" b="1" dirty="0">
                <a:latin typeface="Agency FB" pitchFamily="34" charset="0"/>
              </a:rPr>
              <a:t>En 1844 y en 1905 dijo que el exceso de sal era nocivo, así como el uso de encurtidos y especias </a:t>
            </a:r>
            <a:r>
              <a:rPr lang="es-CO" dirty="0">
                <a:solidFill>
                  <a:srgbClr val="FF0000"/>
                </a:solidFill>
              </a:rPr>
              <a:t>(</a:t>
            </a:r>
            <a:r>
              <a:rPr lang="es-CO" dirty="0" smtClean="0">
                <a:solidFill>
                  <a:srgbClr val="FF0000"/>
                </a:solidFill>
              </a:rPr>
              <a:t>C.R.  Alimenticio </a:t>
            </a:r>
            <a:r>
              <a:rPr lang="es-CO" dirty="0">
                <a:solidFill>
                  <a:srgbClr val="FF0000"/>
                </a:solidFill>
              </a:rPr>
              <a:t>p. 411). </a:t>
            </a:r>
            <a:r>
              <a:rPr lang="es-CO" dirty="0"/>
              <a:t>Hoy nadie duda de la relación entre ellos y la hipertensión arterial.</a:t>
            </a:r>
          </a:p>
          <a:p>
            <a:pPr marL="0" indent="0">
              <a:buNone/>
            </a:pPr>
            <a:endParaRPr lang="es-CO" dirty="0"/>
          </a:p>
          <a:p>
            <a:pPr marL="0" indent="0">
              <a:buNone/>
            </a:pPr>
            <a:r>
              <a:rPr lang="es-CO" sz="4000" b="1" dirty="0" smtClean="0"/>
              <a:t>5</a:t>
            </a:r>
            <a:r>
              <a:rPr lang="es-CO" dirty="0"/>
              <a:t>. En 1869 Elena White escribió acerca de corrientes eléctricas en el cerebro: “</a:t>
            </a:r>
            <a:r>
              <a:rPr lang="es-CO" b="1" dirty="0">
                <a:latin typeface="Agency FB" pitchFamily="34" charset="0"/>
              </a:rPr>
              <a:t>Cualquier cosa que estorbe la circulación de la corriente eléctrica en el sistema nervioso, debilitando así las facultades vitales y disminuyendo la sensibilidad mental, </a:t>
            </a:r>
            <a:r>
              <a:rPr lang="es-CO" b="1" u="sng" dirty="0">
                <a:latin typeface="Agency FB" pitchFamily="34" charset="0"/>
              </a:rPr>
              <a:t>crea mayores dificultades para despertar la naturaleza moral</a:t>
            </a:r>
            <a:r>
              <a:rPr lang="es-CO" dirty="0"/>
              <a:t>” </a:t>
            </a:r>
            <a:r>
              <a:rPr lang="es-CO" dirty="0">
                <a:solidFill>
                  <a:srgbClr val="FF0000"/>
                </a:solidFill>
              </a:rPr>
              <a:t>(Ed p. 209)</a:t>
            </a:r>
            <a:r>
              <a:rPr lang="es-CO" dirty="0"/>
              <a:t>. En 1929 Hans Berger, un psiquiatra alemán comenzó a publicar unas extrañas pequeñas fotografías que consistían en unas líneas onduladas. Aquel hombre pretendía que eran corrientes eléctricas. Desde entonces, la ciencia no lo pone en duda, y hoy se llama Electroencefalograma.</a:t>
            </a:r>
          </a:p>
        </p:txBody>
      </p:sp>
    </p:spTree>
    <p:extLst>
      <p:ext uri="{BB962C8B-B14F-4D97-AF65-F5344CB8AC3E}">
        <p14:creationId xmlns:p14="http://schemas.microsoft.com/office/powerpoint/2010/main" val="208748959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buNone/>
            </a:pPr>
            <a:r>
              <a:rPr lang="es-CO" sz="4500" b="1" dirty="0" smtClean="0"/>
              <a:t>6</a:t>
            </a:r>
            <a:r>
              <a:rPr lang="es-CO" dirty="0"/>
              <a:t>. En 1868 </a:t>
            </a:r>
            <a:r>
              <a:rPr lang="es-CO" b="1" dirty="0"/>
              <a:t>avisó acerca del peligro de enfermedades e incluso muerte repentina si usaban grasa en cantidades importantes </a:t>
            </a:r>
            <a:r>
              <a:rPr lang="es-CO" dirty="0"/>
              <a:t>(</a:t>
            </a:r>
            <a:r>
              <a:rPr lang="es-CO" dirty="0">
                <a:solidFill>
                  <a:srgbClr val="FF0000"/>
                </a:solidFill>
              </a:rPr>
              <a:t>C </a:t>
            </a:r>
            <a:r>
              <a:rPr lang="es-CO" dirty="0" smtClean="0">
                <a:solidFill>
                  <a:srgbClr val="FF0000"/>
                </a:solidFill>
              </a:rPr>
              <a:t>R  </a:t>
            </a:r>
            <a:r>
              <a:rPr lang="es-CO" dirty="0" smtClean="0">
                <a:solidFill>
                  <a:srgbClr val="FF0000"/>
                </a:solidFill>
              </a:rPr>
              <a:t>Alimenticio </a:t>
            </a:r>
            <a:r>
              <a:rPr lang="es-CO" dirty="0">
                <a:solidFill>
                  <a:srgbClr val="FF0000"/>
                </a:solidFill>
              </a:rPr>
              <a:t>tópico “Grasa”)</a:t>
            </a:r>
            <a:r>
              <a:rPr lang="es-CO" dirty="0"/>
              <a:t>. Sólo un siglo después, en 1960 la Sociedad Americana del Corazón, comenzó a recomendar la reducción de grasas en la dieta, sobre todo saturadas, para reducir el riesgo de ataques al corazón.</a:t>
            </a:r>
          </a:p>
          <a:p>
            <a:pPr marL="0" indent="0">
              <a:buNone/>
            </a:pPr>
            <a:endParaRPr lang="es-CO" dirty="0"/>
          </a:p>
          <a:p>
            <a:pPr marL="0" indent="0">
              <a:buNone/>
            </a:pPr>
            <a:r>
              <a:rPr lang="es-CO" sz="4500" b="1" dirty="0" smtClean="0"/>
              <a:t>7</a:t>
            </a:r>
            <a:r>
              <a:rPr lang="es-CO" dirty="0"/>
              <a:t>. En 1865 Elena White </a:t>
            </a:r>
            <a:r>
              <a:rPr lang="es-CO" b="1" dirty="0"/>
              <a:t>habló acerca de las influencias prenatales en el feto</a:t>
            </a:r>
            <a:r>
              <a:rPr lang="es-CO" dirty="0"/>
              <a:t>. Subrayó esta idea en años sucesivos, en su obra </a:t>
            </a:r>
            <a:r>
              <a:rPr lang="es-CO" dirty="0">
                <a:solidFill>
                  <a:srgbClr val="FF0000"/>
                </a:solidFill>
              </a:rPr>
              <a:t>Ministerio de Curación de 1905</a:t>
            </a:r>
            <a:r>
              <a:rPr lang="es-CO" dirty="0"/>
              <a:t>. En círculos científicos se negó este hecho de forma casi universal hasta 1954, </a:t>
            </a:r>
            <a:r>
              <a:rPr lang="es-CO" dirty="0" smtClean="0"/>
              <a:t>o sea, </a:t>
            </a:r>
            <a:r>
              <a:rPr lang="es-CO" u="sng" dirty="0" smtClean="0"/>
              <a:t>39 años después de su muerte</a:t>
            </a:r>
            <a:r>
              <a:rPr lang="es-CO" dirty="0" smtClean="0"/>
              <a:t>, año </a:t>
            </a:r>
            <a:r>
              <a:rPr lang="es-CO" dirty="0"/>
              <a:t>en que culminó un estudio acerca de la Influencia prenatal, trabajo hecho por el Dr. Ashley Montague, </a:t>
            </a:r>
            <a:r>
              <a:rPr lang="es-CO" dirty="0">
                <a:solidFill>
                  <a:srgbClr val="FF0000"/>
                </a:solidFill>
              </a:rPr>
              <a:t>(</a:t>
            </a:r>
            <a:r>
              <a:rPr lang="es-CO" dirty="0">
                <a:solidFill>
                  <a:srgbClr val="FF0000"/>
                </a:solidFill>
              </a:rPr>
              <a:t>Ladie’s</a:t>
            </a:r>
            <a:r>
              <a:rPr lang="es-CO" dirty="0">
                <a:solidFill>
                  <a:srgbClr val="FF0000"/>
                </a:solidFill>
              </a:rPr>
              <a:t> Home </a:t>
            </a:r>
            <a:r>
              <a:rPr lang="es-CO" dirty="0">
                <a:solidFill>
                  <a:srgbClr val="FF0000"/>
                </a:solidFill>
              </a:rPr>
              <a:t>Journal</a:t>
            </a:r>
            <a:r>
              <a:rPr lang="es-CO" dirty="0">
                <a:solidFill>
                  <a:srgbClr val="FF0000"/>
                </a:solidFill>
              </a:rPr>
              <a:t>, Febrero 1954 p. 43) </a:t>
            </a:r>
            <a:r>
              <a:rPr lang="es-CO" dirty="0"/>
              <a:t>en el que sigue prácticamente el razonamiento hecho por la Sra. White.</a:t>
            </a:r>
          </a:p>
          <a:p>
            <a:endParaRPr lang="es-CO" dirty="0"/>
          </a:p>
          <a:p>
            <a:pPr marL="0" indent="0">
              <a:buNone/>
            </a:pPr>
            <a:r>
              <a:rPr lang="es-CO" sz="4000" b="1" dirty="0"/>
              <a:t>8</a:t>
            </a:r>
            <a:r>
              <a:rPr lang="es-CO" dirty="0" smtClean="0"/>
              <a:t>. </a:t>
            </a:r>
            <a:r>
              <a:rPr lang="es-CO" b="1" dirty="0"/>
              <a:t>Reconocimiento de la encarnación de Cristo. Elena White escribió extensamente acerca de Cristo, como Señor y Salvador, su sacrificio expiatorio y su labor de intercesión</a:t>
            </a:r>
            <a:r>
              <a:rPr lang="es-CO" dirty="0"/>
              <a:t>. Son conocidos sus libros Deseado de Todas las Gentes, Camino a Cristo, Discurso Maestro de Jesucristo y Palabras de Vida del Gran Maestro.</a:t>
            </a:r>
          </a:p>
          <a:p>
            <a:endParaRPr lang="es-CO" dirty="0"/>
          </a:p>
          <a:p>
            <a:endParaRPr lang="es-CO" dirty="0"/>
          </a:p>
          <a:p>
            <a:endParaRPr lang="es-CO" dirty="0"/>
          </a:p>
        </p:txBody>
      </p:sp>
    </p:spTree>
    <p:extLst>
      <p:ext uri="{BB962C8B-B14F-4D97-AF65-F5344CB8AC3E}">
        <p14:creationId xmlns:p14="http://schemas.microsoft.com/office/powerpoint/2010/main" val="136137295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fontScale="77500" lnSpcReduction="20000"/>
          </a:bodyPr>
          <a:lstStyle/>
          <a:p>
            <a:pPr marL="0" indent="0">
              <a:buNone/>
            </a:pPr>
            <a:r>
              <a:rPr lang="es-CO" sz="3400" b="1" dirty="0"/>
              <a:t>9</a:t>
            </a:r>
            <a:r>
              <a:rPr lang="es-CO" dirty="0" smtClean="0"/>
              <a:t>. </a:t>
            </a:r>
            <a:r>
              <a:rPr lang="es-CO" b="1" dirty="0"/>
              <a:t>La influencia de su ministerio</a:t>
            </a:r>
            <a:r>
              <a:rPr lang="es-CO" dirty="0"/>
              <a:t>. La iglesia, y la vida de aquellos que siguieron sus consejos, revelan el impacto de su vida y mensajes. Animó al establecimiento de editoriales, escuelas, obra médico-misionera y el alcance misionero mundial que hace de la Iglesia Adventista una de las organizaciones misioneras protestantes más grandes y de mayor crecimiento. Su producción literaria comprende más de 80 libros, 200 tratados y folletos y 4.600 artículos publicados en diversos periódicos. Sus sermones, sus diarios, sus testimonios especiales y cartas comprenden otras 60.000 páginas de material manuscrito.</a:t>
            </a:r>
          </a:p>
          <a:p>
            <a:endParaRPr lang="es-CO" dirty="0"/>
          </a:p>
          <a:p>
            <a:pPr marL="0" indent="0">
              <a:buNone/>
            </a:pPr>
            <a:r>
              <a:rPr lang="es-CO" sz="3400" b="1" dirty="0" smtClean="0"/>
              <a:t>10.</a:t>
            </a:r>
            <a:r>
              <a:rPr lang="es-CO" sz="3400" b="1" dirty="0"/>
              <a:t> </a:t>
            </a:r>
            <a:r>
              <a:rPr lang="es-CO" b="1" dirty="0" smtClean="0"/>
              <a:t>La </a:t>
            </a:r>
            <a:r>
              <a:rPr lang="es-CO" b="1" dirty="0"/>
              <a:t>Biblia es la regla suprema</a:t>
            </a:r>
            <a:r>
              <a:rPr lang="es-CO" dirty="0"/>
              <a:t>. Los fundadores de la Iglesia Adventista no recibieron las doctrinas a través de Elena White, sino que desarrollaron sus creencias fundamentales a través del estudio de la Biblia. Ella sólo confirmó las conclusiones correctas a las que habían llegado a través del estudio. Ella misma creía y enseñaba que la Biblia es la norma suprema de la Iglesia, nunca pretendió poner sus escritos por encima o siquiera a la misma altura que la Palabra de Dios </a:t>
            </a:r>
            <a:r>
              <a:rPr lang="es-CO" dirty="0">
                <a:solidFill>
                  <a:srgbClr val="FF0000"/>
                </a:solidFill>
              </a:rPr>
              <a:t>(PE p. 78).</a:t>
            </a:r>
          </a:p>
          <a:p>
            <a:endParaRPr lang="es-CO" dirty="0"/>
          </a:p>
          <a:p>
            <a:endParaRPr lang="es-CO" dirty="0"/>
          </a:p>
        </p:txBody>
      </p:sp>
    </p:spTree>
    <p:extLst>
      <p:ext uri="{BB962C8B-B14F-4D97-AF65-F5344CB8AC3E}">
        <p14:creationId xmlns:p14="http://schemas.microsoft.com/office/powerpoint/2010/main" val="9180258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0000" lnSpcReduction="20000"/>
          </a:bodyPr>
          <a:lstStyle/>
          <a:p>
            <a:pPr marL="0" indent="0">
              <a:buNone/>
            </a:pPr>
            <a:endParaRPr lang="es-CO" sz="3800" b="1" smtClean="0"/>
          </a:p>
          <a:p>
            <a:pPr marL="0" indent="0">
              <a:buNone/>
            </a:pPr>
            <a:r>
              <a:rPr lang="es-CO" sz="3800" b="1" smtClean="0"/>
              <a:t>11</a:t>
            </a:r>
            <a:r>
              <a:rPr lang="es-CO" dirty="0" smtClean="0"/>
              <a:t>. </a:t>
            </a:r>
            <a:r>
              <a:rPr lang="es-CO" b="1" dirty="0"/>
              <a:t>Sus escritos conducen a la Biblia</a:t>
            </a:r>
            <a:r>
              <a:rPr lang="es-CO" dirty="0"/>
              <a:t>. “La Palabra de Dios basta para iluminar la mente más obscurecida, y puede ser entendida por los que tienen deseos de comprenderla. Pero no obstante, algunos que profesan estudiar la Palabra de Dios se encuentran oposición directa a sus más claras enseñanzas. Entonces, para dejar a hombres y mujeres sin excusa, Dios da testimonios claros y señalados, a fin de hacerlos volver a la Palabra que no han seguido” </a:t>
            </a:r>
            <a:r>
              <a:rPr lang="es-CO" dirty="0">
                <a:solidFill>
                  <a:srgbClr val="FF0000"/>
                </a:solidFill>
              </a:rPr>
              <a:t>(2JT p. 279).</a:t>
            </a:r>
          </a:p>
          <a:p>
            <a:pPr marL="0" indent="0">
              <a:buNone/>
            </a:pPr>
            <a:endParaRPr lang="es-CO" dirty="0" smtClean="0">
              <a:solidFill>
                <a:srgbClr val="FF0000"/>
              </a:solidFill>
            </a:endParaRPr>
          </a:p>
          <a:p>
            <a:pPr marL="0" indent="0">
              <a:buNone/>
            </a:pPr>
            <a:r>
              <a:rPr lang="es-CO" sz="3400" b="1" dirty="0" smtClean="0"/>
              <a:t>12</a:t>
            </a:r>
            <a:r>
              <a:rPr lang="es-CO" dirty="0" smtClean="0"/>
              <a:t>. </a:t>
            </a:r>
            <a:r>
              <a:rPr lang="es-CO" b="1" dirty="0"/>
              <a:t>Sus escritos aclaran la Biblia</a:t>
            </a:r>
            <a:r>
              <a:rPr lang="es-CO" dirty="0"/>
              <a:t>. “No son sacadas a relucir verdades adicionales; sino que Dios ha simplificado por medio de los Testimonios las grandes verdades ya dadas… los testimonios escritos no son para dar nueva luz, sino para impresionar vívidamente en el corazón las verdades de la inspiración ya revelada” </a:t>
            </a:r>
            <a:r>
              <a:rPr lang="es-CO" dirty="0">
                <a:solidFill>
                  <a:srgbClr val="FF0000"/>
                </a:solidFill>
              </a:rPr>
              <a:t>(JT 2 p. 280, 281)</a:t>
            </a:r>
          </a:p>
          <a:p>
            <a:pPr marL="0" indent="0">
              <a:buNone/>
            </a:pPr>
            <a:endParaRPr lang="es-CO" dirty="0">
              <a:solidFill>
                <a:srgbClr val="FF0000"/>
              </a:solidFill>
            </a:endParaRPr>
          </a:p>
          <a:p>
            <a:pPr marL="0" indent="0">
              <a:buNone/>
            </a:pPr>
            <a:r>
              <a:rPr lang="es-CO" b="1" dirty="0" smtClean="0"/>
              <a:t>Siendo </a:t>
            </a:r>
            <a:r>
              <a:rPr lang="es-CO" b="1" dirty="0"/>
              <a:t>que Dios ha enviado un profeta en cada momento de crisis en la historia de este mundo, y estando a las puertas del regreso de Cristo</a:t>
            </a:r>
            <a:r>
              <a:rPr lang="es-CO" dirty="0"/>
              <a:t>, ¿pasaría por alto las profecías que Él mismo dio en Apocalipsis y dejaría al mundo sin oportunidad de ser avisado? “</a:t>
            </a:r>
            <a:r>
              <a:rPr lang="es-CO" dirty="0">
                <a:latin typeface="Agency FB" pitchFamily="34" charset="0"/>
              </a:rPr>
              <a:t>Porque no hará nada el Señor Jehová, sin que revele su secreto a sus siervos los profetas</a:t>
            </a:r>
            <a:r>
              <a:rPr lang="es-CO" dirty="0"/>
              <a:t>” </a:t>
            </a:r>
            <a:r>
              <a:rPr lang="es-CO" b="1" dirty="0">
                <a:solidFill>
                  <a:srgbClr val="FF0000"/>
                </a:solidFill>
              </a:rPr>
              <a:t>Amos 3:7.</a:t>
            </a:r>
          </a:p>
          <a:p>
            <a:endParaRPr lang="es-CO" dirty="0"/>
          </a:p>
          <a:p>
            <a:endParaRPr lang="es-CO" dirty="0"/>
          </a:p>
        </p:txBody>
      </p:sp>
    </p:spTree>
    <p:extLst>
      <p:ext uri="{BB962C8B-B14F-4D97-AF65-F5344CB8AC3E}">
        <p14:creationId xmlns:p14="http://schemas.microsoft.com/office/powerpoint/2010/main" val="37024669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TotalTime>
  <Words>4993</Words>
  <Application>Microsoft Office PowerPoint</Application>
  <PresentationFormat>Presentación en pantalla (4:3)</PresentationFormat>
  <Paragraphs>206</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EL ESPIRITU DE PROFECÍA EN LA BIBLIA</vt:lpstr>
      <vt:lpstr>EL ESPIRITU DE PROFECÍA EN LA BIBLIA</vt:lpstr>
      <vt:lpstr>Presentación de PowerPoint</vt:lpstr>
      <vt:lpstr>Presentación de PowerPoint</vt:lpstr>
      <vt:lpstr>Presentación de PowerPoint</vt:lpstr>
      <vt:lpstr>Modos de comunicación profética</vt:lpstr>
      <vt:lpstr>Presentación de PowerPoint</vt:lpstr>
      <vt:lpstr>Presentación de PowerPoint</vt:lpstr>
      <vt:lpstr>¿Cuáles son la misión y los deberes del profeta?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Posibilidad y peligro del falso don profético</vt:lpstr>
      <vt:lpstr>Presentación de PowerPoint</vt:lpstr>
      <vt:lpstr>Presentación de PowerPoint</vt:lpstr>
      <vt:lpstr>El don de profecía en la Iglesia Remanente</vt:lpstr>
      <vt:lpstr>Presentación de PowerPoint</vt:lpstr>
      <vt:lpstr>Presentación de PowerPoint</vt:lpstr>
      <vt:lpstr>VEAMOS LA FORMA COMO DIOS HA GUIADO A SU IGLESIA POR MEDIO DE PROFETISAS A TRAVÉS DE LOS SIGLOS.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ESPIRITU DE PROFECÍA EN LA BIBLIA</dc:title>
  <dc:creator>HUMBERTO</dc:creator>
  <cp:lastModifiedBy>HUMBERTO</cp:lastModifiedBy>
  <cp:revision>81</cp:revision>
  <dcterms:created xsi:type="dcterms:W3CDTF">2016-02-25T07:55:22Z</dcterms:created>
  <dcterms:modified xsi:type="dcterms:W3CDTF">2016-03-03T14:07:18Z</dcterms:modified>
</cp:coreProperties>
</file>